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48"/>
  </p:notesMasterIdLst>
  <p:sldIdLst>
    <p:sldId id="318" r:id="rId4"/>
    <p:sldId id="317" r:id="rId5"/>
    <p:sldId id="259" r:id="rId6"/>
    <p:sldId id="260" r:id="rId7"/>
    <p:sldId id="285" r:id="rId8"/>
    <p:sldId id="280" r:id="rId9"/>
    <p:sldId id="303" r:id="rId10"/>
    <p:sldId id="265" r:id="rId11"/>
    <p:sldId id="305" r:id="rId12"/>
    <p:sldId id="304" r:id="rId13"/>
    <p:sldId id="278" r:id="rId14"/>
    <p:sldId id="279" r:id="rId15"/>
    <p:sldId id="276" r:id="rId16"/>
    <p:sldId id="281" r:id="rId17"/>
    <p:sldId id="261" r:id="rId18"/>
    <p:sldId id="306" r:id="rId19"/>
    <p:sldId id="262" r:id="rId20"/>
    <p:sldId id="277" r:id="rId21"/>
    <p:sldId id="314" r:id="rId22"/>
    <p:sldId id="315" r:id="rId23"/>
    <p:sldId id="287" r:id="rId24"/>
    <p:sldId id="292" r:id="rId25"/>
    <p:sldId id="312" r:id="rId26"/>
    <p:sldId id="313" r:id="rId27"/>
    <p:sldId id="310" r:id="rId28"/>
    <p:sldId id="302" r:id="rId29"/>
    <p:sldId id="320" r:id="rId30"/>
    <p:sldId id="301" r:id="rId31"/>
    <p:sldId id="291" r:id="rId32"/>
    <p:sldId id="293" r:id="rId33"/>
    <p:sldId id="298" r:id="rId34"/>
    <p:sldId id="300" r:id="rId35"/>
    <p:sldId id="290" r:id="rId36"/>
    <p:sldId id="316" r:id="rId37"/>
    <p:sldId id="263" r:id="rId38"/>
    <p:sldId id="282" r:id="rId39"/>
    <p:sldId id="271" r:id="rId40"/>
    <p:sldId id="269" r:id="rId41"/>
    <p:sldId id="270" r:id="rId42"/>
    <p:sldId id="286" r:id="rId43"/>
    <p:sldId id="274" r:id="rId44"/>
    <p:sldId id="288" r:id="rId45"/>
    <p:sldId id="284" r:id="rId46"/>
    <p:sldId id="319"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4" d="100"/>
          <a:sy n="74" d="100"/>
        </p:scale>
        <p:origin x="576" y="78"/>
      </p:cViewPr>
      <p:guideLst/>
    </p:cSldViewPr>
  </p:slideViewPr>
  <p:notesTextViewPr>
    <p:cViewPr>
      <p:scale>
        <a:sx n="3" d="2"/>
        <a:sy n="3" d="2"/>
      </p:scale>
      <p:origin x="0" y="0"/>
    </p:cViewPr>
  </p:notesTextViewPr>
  <p:sorterViewPr>
    <p:cViewPr>
      <p:scale>
        <a:sx n="37" d="25"/>
        <a:sy n="37" d="25"/>
      </p:scale>
      <p:origin x="0" y="-22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0415F66-E30B-415D-8F07-83BBD377BFA0}" type="datetimeFigureOut">
              <a:rPr lang="en-US" smtClean="0"/>
              <a:t>3/26/2020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22F8104-A716-412D-B9D7-ACDF4D072EC8}" type="slidenum">
              <a:rPr lang="en-US" smtClean="0"/>
              <a:t>‹#›</a:t>
            </a:fld>
            <a:endParaRPr lang="en-US"/>
          </a:p>
        </p:txBody>
      </p:sp>
    </p:spTree>
    <p:extLst>
      <p:ext uri="{BB962C8B-B14F-4D97-AF65-F5344CB8AC3E}">
        <p14:creationId xmlns:p14="http://schemas.microsoft.com/office/powerpoint/2010/main" val="329966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45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ACTUALLY TESTING IN S</a:t>
            </a:r>
            <a:r>
              <a:rPr lang="en-US" baseline="0" dirty="0" smtClean="0"/>
              <a:t> KOREA /  NOT SO MUCH IN ITALY  AND FINDING YOUNG ADULTS ARE OFTEN NOT SYMPTOMATIC BUT SPREADING THE VIRUS</a:t>
            </a:r>
            <a:endParaRPr lang="en-US" dirty="0"/>
          </a:p>
        </p:txBody>
      </p:sp>
    </p:spTree>
    <p:extLst>
      <p:ext uri="{BB962C8B-B14F-4D97-AF65-F5344CB8AC3E}">
        <p14:creationId xmlns:p14="http://schemas.microsoft.com/office/powerpoint/2010/main" val="308034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94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06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535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3778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99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126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289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07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422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06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392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9365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0151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06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249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710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0770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6424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7643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95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7571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266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576D3A-6C10-42A3-8948-73C4A6DD76E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329978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576D3A-6C10-42A3-8948-73C4A6DD76E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31651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0403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3458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4188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6947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3479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6362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353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1435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8899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2642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8515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Thursday and Saturday charts </a:t>
            </a:r>
            <a:endParaRPr lang="en-US" dirty="0"/>
          </a:p>
        </p:txBody>
      </p:sp>
    </p:spTree>
    <p:extLst>
      <p:ext uri="{BB962C8B-B14F-4D97-AF65-F5344CB8AC3E}">
        <p14:creationId xmlns:p14="http://schemas.microsoft.com/office/powerpoint/2010/main" val="1019077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198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 LINE IS NOT GOOD</a:t>
            </a:r>
            <a:endParaRPr lang="en-US" dirty="0"/>
          </a:p>
        </p:txBody>
      </p:sp>
    </p:spTree>
    <p:extLst>
      <p:ext uri="{BB962C8B-B14F-4D97-AF65-F5344CB8AC3E}">
        <p14:creationId xmlns:p14="http://schemas.microsoft.com/office/powerpoint/2010/main" val="20477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548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598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643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2290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Rectangle 2"/>
          <p:cNvSpPr/>
          <p:nvPr userDrawn="1"/>
        </p:nvSpPr>
        <p:spPr>
          <a:xfrm>
            <a:off x="-1" y="2139043"/>
            <a:ext cx="121920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p:nvPr>
        </p:nvSpPr>
        <p:spPr>
          <a:xfrm>
            <a:off x="0" y="2139043"/>
            <a:ext cx="12192000" cy="1828800"/>
          </a:xfrm>
          <a:noFill/>
          <a:ln>
            <a:noFill/>
          </a:ln>
        </p:spPr>
        <p:txBody>
          <a:bodyPr vert="horz" bIns="45720" anchor="ctr" anchorCtr="0">
            <a:normAutofit/>
          </a:bodyPr>
          <a:lstStyle>
            <a:lvl1pPr algn="ctr">
              <a:defRPr sz="4800" b="1"/>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5404122"/>
            <a:ext cx="7315200" cy="5045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7917" y="457043"/>
            <a:ext cx="9607316" cy="1310961"/>
          </a:xfrm>
          <a:prstGeom prst="rect">
            <a:avLst/>
          </a:prstGeom>
        </p:spPr>
      </p:pic>
      <p:sp>
        <p:nvSpPr>
          <p:cNvPr id="10" name="Subtitle 2"/>
          <p:cNvSpPr>
            <a:spLocks noGrp="1"/>
          </p:cNvSpPr>
          <p:nvPr>
            <p:ph type="subTitle" idx="1"/>
          </p:nvPr>
        </p:nvSpPr>
        <p:spPr>
          <a:xfrm>
            <a:off x="-3" y="3967843"/>
            <a:ext cx="12192000" cy="914400"/>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2778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Rectangle 2"/>
          <p:cNvSpPr/>
          <p:nvPr userDrawn="1"/>
        </p:nvSpPr>
        <p:spPr>
          <a:xfrm>
            <a:off x="-1" y="2139043"/>
            <a:ext cx="121920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p:nvPr>
        </p:nvSpPr>
        <p:spPr>
          <a:xfrm>
            <a:off x="0" y="2139043"/>
            <a:ext cx="12192000" cy="1828800"/>
          </a:xfrm>
          <a:noFill/>
          <a:ln>
            <a:noFill/>
          </a:ln>
        </p:spPr>
        <p:txBody>
          <a:bodyPr vert="horz" bIns="45720" anchor="ctr" anchorCtr="0">
            <a:normAutofit/>
          </a:bodyPr>
          <a:lstStyle>
            <a:lvl1pPr algn="ctr">
              <a:defRPr sz="4800" b="1"/>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5404122"/>
            <a:ext cx="7315200" cy="5045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7917" y="457043"/>
            <a:ext cx="9607316" cy="1310961"/>
          </a:xfrm>
          <a:prstGeom prst="rect">
            <a:avLst/>
          </a:prstGeom>
        </p:spPr>
      </p:pic>
      <p:sp>
        <p:nvSpPr>
          <p:cNvPr id="10" name="Subtitle 2"/>
          <p:cNvSpPr>
            <a:spLocks noGrp="1"/>
          </p:cNvSpPr>
          <p:nvPr>
            <p:ph type="subTitle" idx="1"/>
          </p:nvPr>
        </p:nvSpPr>
        <p:spPr>
          <a:xfrm>
            <a:off x="-3" y="3967843"/>
            <a:ext cx="12192000" cy="914400"/>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1280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38276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0" y="1719182"/>
            <a:ext cx="12192000" cy="1828800"/>
          </a:xfrm>
          <a:solidFill>
            <a:schemeClr val="accent3"/>
          </a:solidFill>
        </p:spPr>
        <p:txBody>
          <a:bodyPr vert="horz" bIns="45720" anchor="ctr" anchorCtr="0">
            <a:normAutofit/>
          </a:bodyPr>
          <a:lstStyle>
            <a:lvl1pPr algn="ct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2005" y="6301416"/>
            <a:ext cx="7315200" cy="5045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949" y="128511"/>
            <a:ext cx="9607316" cy="1310961"/>
          </a:xfrm>
          <a:prstGeom prst="rect">
            <a:avLst/>
          </a:prstGeom>
        </p:spPr>
      </p:pic>
    </p:spTree>
    <p:extLst>
      <p:ext uri="{BB962C8B-B14F-4D97-AF65-F5344CB8AC3E}">
        <p14:creationId xmlns:p14="http://schemas.microsoft.com/office/powerpoint/2010/main" val="29482954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690945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61671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29591"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26383"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5248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lstStyle/>
          <a:p>
            <a:r>
              <a:rPr lang="en-US" smtClean="0"/>
              <a:t>Click to edit Master title style</a:t>
            </a:r>
            <a:endParaRPr lang="en-US" dirty="0"/>
          </a:p>
        </p:txBody>
      </p:sp>
      <p:sp>
        <p:nvSpPr>
          <p:cNvPr id="5" name="Text Placeholder 4"/>
          <p:cNvSpPr>
            <a:spLocks noGrp="1"/>
          </p:cNvSpPr>
          <p:nvPr>
            <p:ph type="body" sz="quarter" idx="3"/>
          </p:nvPr>
        </p:nvSpPr>
        <p:spPr>
          <a:xfrm>
            <a:off x="6670963" y="243061"/>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70963"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a:off x="1201087" y="236756"/>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11"/>
          </p:nvPr>
        </p:nvSpPr>
        <p:spPr>
          <a:xfrm>
            <a:off x="1201087"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6832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618617" y="297180"/>
            <a:ext cx="6172200" cy="6263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00390" y="297180"/>
            <a:ext cx="3932237" cy="6263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27473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1412179" y="236756"/>
            <a:ext cx="10363200" cy="5029200"/>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12179" y="5486408"/>
            <a:ext cx="10363200" cy="1143000"/>
          </a:xfrm>
        </p:spPr>
        <p:txBody>
          <a:bodyPr/>
          <a:lstStyle>
            <a:lvl1pPr marL="285750" indent="-285750">
              <a:buFont typeface="Arial" panose="020B0604020202020204" pitchFamily="34" charset="0"/>
              <a:buChar char="•"/>
              <a:defRPr sz="16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4473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Layout">
    <p:spTree>
      <p:nvGrpSpPr>
        <p:cNvPr id="1" name=""/>
        <p:cNvGrpSpPr/>
        <p:nvPr/>
      </p:nvGrpSpPr>
      <p:grpSpPr>
        <a:xfrm>
          <a:off x="0" y="0"/>
          <a:ext cx="0" cy="0"/>
          <a:chOff x="0" y="0"/>
          <a:chExt cx="0" cy="0"/>
        </a:xfrm>
      </p:grpSpPr>
      <p:sp>
        <p:nvSpPr>
          <p:cNvPr id="3" name="Rectangle 2"/>
          <p:cNvSpPr/>
          <p:nvPr userDrawn="1"/>
        </p:nvSpPr>
        <p:spPr>
          <a:xfrm>
            <a:off x="1" y="0"/>
            <a:ext cx="93617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00670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Rectangle 2"/>
          <p:cNvSpPr/>
          <p:nvPr userDrawn="1"/>
        </p:nvSpPr>
        <p:spPr>
          <a:xfrm>
            <a:off x="-1" y="2139043"/>
            <a:ext cx="121920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p:nvPr>
        </p:nvSpPr>
        <p:spPr>
          <a:xfrm>
            <a:off x="0" y="2139043"/>
            <a:ext cx="12192000" cy="1828800"/>
          </a:xfrm>
          <a:noFill/>
          <a:ln>
            <a:noFill/>
          </a:ln>
        </p:spPr>
        <p:txBody>
          <a:bodyPr vert="horz" bIns="45720" anchor="ctr" anchorCtr="0">
            <a:normAutofit/>
          </a:bodyPr>
          <a:lstStyle>
            <a:lvl1pPr algn="ctr">
              <a:defRPr sz="4800" b="1"/>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5404122"/>
            <a:ext cx="7315200" cy="5045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7917" y="457043"/>
            <a:ext cx="9607316" cy="1310961"/>
          </a:xfrm>
          <a:prstGeom prst="rect">
            <a:avLst/>
          </a:prstGeom>
        </p:spPr>
      </p:pic>
      <p:sp>
        <p:nvSpPr>
          <p:cNvPr id="10" name="Subtitle 2"/>
          <p:cNvSpPr>
            <a:spLocks noGrp="1"/>
          </p:cNvSpPr>
          <p:nvPr>
            <p:ph type="subTitle" idx="1"/>
          </p:nvPr>
        </p:nvSpPr>
        <p:spPr>
          <a:xfrm>
            <a:off x="-3" y="3967843"/>
            <a:ext cx="12192000" cy="914400"/>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72714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38276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0" y="1719182"/>
            <a:ext cx="12192000" cy="1828800"/>
          </a:xfrm>
          <a:solidFill>
            <a:schemeClr val="accent3"/>
          </a:solidFill>
        </p:spPr>
        <p:txBody>
          <a:bodyPr vert="horz" bIns="45720" anchor="ctr" anchorCtr="0">
            <a:normAutofit/>
          </a:bodyPr>
          <a:lstStyle>
            <a:lvl1pPr algn="ct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2005" y="6301416"/>
            <a:ext cx="7315200" cy="5045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949" y="128511"/>
            <a:ext cx="9607316" cy="1310961"/>
          </a:xfrm>
          <a:prstGeom prst="rect">
            <a:avLst/>
          </a:prstGeom>
        </p:spPr>
      </p:pic>
    </p:spTree>
    <p:extLst>
      <p:ext uri="{BB962C8B-B14F-4D97-AF65-F5344CB8AC3E}">
        <p14:creationId xmlns:p14="http://schemas.microsoft.com/office/powerpoint/2010/main" val="24975021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38276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0"/>
            <a:ext cx="914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0" y="1719182"/>
            <a:ext cx="12192000" cy="1828800"/>
          </a:xfrm>
          <a:solidFill>
            <a:schemeClr val="accent3"/>
          </a:solidFill>
        </p:spPr>
        <p:txBody>
          <a:bodyPr vert="horz" bIns="45720" anchor="ctr" anchorCtr="0">
            <a:normAutofit/>
          </a:bodyPr>
          <a:lstStyle>
            <a:lvl1pPr algn="ct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2005" y="6301416"/>
            <a:ext cx="7315200" cy="5045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949" y="128511"/>
            <a:ext cx="9607316" cy="1310961"/>
          </a:xfrm>
          <a:prstGeom prst="rect">
            <a:avLst/>
          </a:prstGeom>
        </p:spPr>
      </p:pic>
    </p:spTree>
    <p:extLst>
      <p:ext uri="{BB962C8B-B14F-4D97-AF65-F5344CB8AC3E}">
        <p14:creationId xmlns:p14="http://schemas.microsoft.com/office/powerpoint/2010/main" val="26811122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98953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776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29591"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26383"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09978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lstStyle/>
          <a:p>
            <a:r>
              <a:rPr lang="en-US" smtClean="0"/>
              <a:t>Click to edit Master title style</a:t>
            </a:r>
            <a:endParaRPr lang="en-US" dirty="0"/>
          </a:p>
        </p:txBody>
      </p:sp>
      <p:sp>
        <p:nvSpPr>
          <p:cNvPr id="5" name="Text Placeholder 4"/>
          <p:cNvSpPr>
            <a:spLocks noGrp="1"/>
          </p:cNvSpPr>
          <p:nvPr>
            <p:ph type="body" sz="quarter" idx="3"/>
          </p:nvPr>
        </p:nvSpPr>
        <p:spPr>
          <a:xfrm>
            <a:off x="6670963" y="243061"/>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70963"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a:off x="1201087" y="236756"/>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11"/>
          </p:nvPr>
        </p:nvSpPr>
        <p:spPr>
          <a:xfrm>
            <a:off x="1201087"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24498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618617" y="297180"/>
            <a:ext cx="6172200" cy="6263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00390" y="297180"/>
            <a:ext cx="3932237" cy="6263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673358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1412179" y="236756"/>
            <a:ext cx="10363200" cy="5029200"/>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12179" y="5486408"/>
            <a:ext cx="10363200" cy="1143000"/>
          </a:xfrm>
        </p:spPr>
        <p:txBody>
          <a:bodyPr/>
          <a:lstStyle>
            <a:lvl1pPr marL="285750" indent="-285750">
              <a:buFont typeface="Arial" panose="020B0604020202020204" pitchFamily="34" charset="0"/>
              <a:buChar char="•"/>
              <a:defRPr sz="16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883266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Layout">
    <p:spTree>
      <p:nvGrpSpPr>
        <p:cNvPr id="1" name=""/>
        <p:cNvGrpSpPr/>
        <p:nvPr/>
      </p:nvGrpSpPr>
      <p:grpSpPr>
        <a:xfrm>
          <a:off x="0" y="0"/>
          <a:ext cx="0" cy="0"/>
          <a:chOff x="0" y="0"/>
          <a:chExt cx="0" cy="0"/>
        </a:xfrm>
      </p:grpSpPr>
      <p:sp>
        <p:nvSpPr>
          <p:cNvPr id="3" name="Rectangle 2"/>
          <p:cNvSpPr/>
          <p:nvPr userDrawn="1"/>
        </p:nvSpPr>
        <p:spPr>
          <a:xfrm>
            <a:off x="1" y="0"/>
            <a:ext cx="93617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497828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Box 10"/>
          <p:cNvSpPr txBox="1"/>
          <p:nvPr userDrawn="1"/>
        </p:nvSpPr>
        <p:spPr>
          <a:xfrm>
            <a:off x="11079057" y="6265866"/>
            <a:ext cx="259080" cy="461665"/>
          </a:xfrm>
          <a:prstGeom prst="rect">
            <a:avLst/>
          </a:prstGeom>
          <a:noFill/>
          <a:ln>
            <a:noFill/>
          </a:ln>
        </p:spPr>
        <p:txBody>
          <a:bodyPr wrap="square" rtlCol="0">
            <a:spAutoFit/>
          </a:bodyPr>
          <a:lstStyle/>
          <a:p>
            <a:pPr algn="ctr"/>
            <a:r>
              <a:rPr lang="en-US" sz="2400" b="1" dirty="0" smtClean="0">
                <a:solidFill>
                  <a:schemeClr val="accent4">
                    <a:lumMod val="60000"/>
                    <a:lumOff val="40000"/>
                  </a:schemeClr>
                </a:solidFill>
                <a:latin typeface="Arial Narrow" pitchFamily="34" charset="0"/>
                <a:cs typeface="Aharoni" pitchFamily="2" charset="-79"/>
              </a:rPr>
              <a:t>+</a:t>
            </a:r>
            <a:endParaRPr lang="en-US" sz="2400" b="1" dirty="0">
              <a:solidFill>
                <a:schemeClr val="accent4">
                  <a:lumMod val="60000"/>
                  <a:lumOff val="40000"/>
                </a:schemeClr>
              </a:solidFill>
              <a:latin typeface="Arial Narrow" pitchFamily="34" charset="0"/>
              <a:cs typeface="Aharoni" pitchFamily="2" charset="-79"/>
            </a:endParaRPr>
          </a:p>
        </p:txBody>
      </p:sp>
      <p:pic>
        <p:nvPicPr>
          <p:cNvPr id="5" name="Picture 4" descr="TLC_logosmall.jpg"/>
          <p:cNvPicPr>
            <a:picLocks noChangeAspect="1"/>
          </p:cNvPicPr>
          <p:nvPr userDrawn="1"/>
        </p:nvPicPr>
        <p:blipFill>
          <a:blip r:embed="rId2" cstate="print"/>
          <a:stretch>
            <a:fillRect/>
          </a:stretch>
        </p:blipFill>
        <p:spPr>
          <a:xfrm>
            <a:off x="10512008" y="6192853"/>
            <a:ext cx="530352" cy="568235"/>
          </a:xfrm>
          <a:prstGeom prst="rect">
            <a:avLst/>
          </a:prstGeom>
        </p:spPr>
      </p:pic>
    </p:spTree>
    <p:extLst>
      <p:ext uri="{BB962C8B-B14F-4D97-AF65-F5344CB8AC3E}">
        <p14:creationId xmlns:p14="http://schemas.microsoft.com/office/powerpoint/2010/main" val="66016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169836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42713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29591"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26383" y="297180"/>
            <a:ext cx="5181600" cy="62636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477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lstStyle/>
          <a:p>
            <a:r>
              <a:rPr lang="en-US" smtClean="0"/>
              <a:t>Click to edit Master title style</a:t>
            </a:r>
            <a:endParaRPr lang="en-US" dirty="0"/>
          </a:p>
        </p:txBody>
      </p:sp>
      <p:sp>
        <p:nvSpPr>
          <p:cNvPr id="5" name="Text Placeholder 4"/>
          <p:cNvSpPr>
            <a:spLocks noGrp="1"/>
          </p:cNvSpPr>
          <p:nvPr>
            <p:ph type="body" sz="quarter" idx="3"/>
          </p:nvPr>
        </p:nvSpPr>
        <p:spPr>
          <a:xfrm>
            <a:off x="6670963" y="243061"/>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70963"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a:off x="1201087" y="236756"/>
            <a:ext cx="5183188" cy="914400"/>
          </a:xfrm>
        </p:spPr>
        <p:txBody>
          <a:bodyPr anchor="b"/>
          <a:lstStyle>
            <a:lvl1pPr marL="0" indent="0" algn="ctr">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11"/>
          </p:nvPr>
        </p:nvSpPr>
        <p:spPr>
          <a:xfrm>
            <a:off x="1201087" y="1165774"/>
            <a:ext cx="5183188" cy="53492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1973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618617" y="297180"/>
            <a:ext cx="6172200" cy="6263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00390" y="297180"/>
            <a:ext cx="3932237" cy="6263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0140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1412179" y="236756"/>
            <a:ext cx="10363200" cy="5029200"/>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12179" y="5486408"/>
            <a:ext cx="10363200" cy="1143000"/>
          </a:xfrm>
        </p:spPr>
        <p:txBody>
          <a:bodyPr/>
          <a:lstStyle>
            <a:lvl1pPr marL="285750" indent="-285750">
              <a:buFont typeface="Arial" panose="020B0604020202020204" pitchFamily="34" charset="0"/>
              <a:buChar char="•"/>
              <a:defRPr sz="16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000">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10489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Layout">
    <p:spTree>
      <p:nvGrpSpPr>
        <p:cNvPr id="1" name=""/>
        <p:cNvGrpSpPr/>
        <p:nvPr/>
      </p:nvGrpSpPr>
      <p:grpSpPr>
        <a:xfrm>
          <a:off x="0" y="0"/>
          <a:ext cx="0" cy="0"/>
          <a:chOff x="0" y="0"/>
          <a:chExt cx="0" cy="0"/>
        </a:xfrm>
      </p:grpSpPr>
      <p:sp>
        <p:nvSpPr>
          <p:cNvPr id="3" name="Rectangle 2"/>
          <p:cNvSpPr/>
          <p:nvPr userDrawn="1"/>
        </p:nvSpPr>
        <p:spPr>
          <a:xfrm>
            <a:off x="1" y="0"/>
            <a:ext cx="93617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88249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4515" y="297180"/>
            <a:ext cx="10515600" cy="62636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0"/>
            <a:ext cx="914400" cy="6858000"/>
          </a:xfrm>
          <a:prstGeom prst="rect">
            <a:avLst/>
          </a:prstGeom>
          <a:gradFill>
            <a:gsLst>
              <a:gs pos="0">
                <a:schemeClr val="tx1">
                  <a:lumMod val="60000"/>
                  <a:lumOff val="4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0" y="0"/>
            <a:ext cx="914400" cy="6858000"/>
          </a:xfrm>
          <a:prstGeom prst="rect">
            <a:avLst/>
          </a:prstGeom>
        </p:spPr>
        <p:txBody>
          <a:bodyPr vert="vert270" lIns="91440" tIns="45720" rIns="91440" bIns="731520" rtlCol="0" anchor="ctr">
            <a:normAutofit/>
          </a:bodyPr>
          <a:lstStyle/>
          <a:p>
            <a:r>
              <a:rPr lang="en-US" smtClean="0"/>
              <a:t>Click to edit Master title style</a:t>
            </a:r>
            <a:endParaRPr lang="en-US" dirty="0"/>
          </a:p>
        </p:txBody>
      </p:sp>
      <p:pic>
        <p:nvPicPr>
          <p:cNvPr id="6" name="Picture 5" descr="logo_ashrae"/>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186" y="6135329"/>
            <a:ext cx="774026" cy="722671"/>
          </a:xfrm>
          <a:prstGeom prst="rect">
            <a:avLst/>
          </a:prstGeom>
          <a:noFill/>
        </p:spPr>
      </p:pic>
    </p:spTree>
    <p:extLst>
      <p:ext uri="{BB962C8B-B14F-4D97-AF65-F5344CB8AC3E}">
        <p14:creationId xmlns:p14="http://schemas.microsoft.com/office/powerpoint/2010/main" val="184145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4515" y="297180"/>
            <a:ext cx="10515600" cy="62636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0"/>
            <a:ext cx="914400" cy="6858000"/>
          </a:xfrm>
          <a:prstGeom prst="rect">
            <a:avLst/>
          </a:prstGeom>
          <a:gradFill>
            <a:gsLst>
              <a:gs pos="0">
                <a:schemeClr val="tx1">
                  <a:lumMod val="60000"/>
                  <a:lumOff val="4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0" y="0"/>
            <a:ext cx="914400" cy="6858000"/>
          </a:xfrm>
          <a:prstGeom prst="rect">
            <a:avLst/>
          </a:prstGeom>
        </p:spPr>
        <p:txBody>
          <a:bodyPr vert="vert270" lIns="91440" tIns="45720" rIns="91440" bIns="731520" rtlCol="0" anchor="ctr">
            <a:normAutofit/>
          </a:bodyPr>
          <a:lstStyle/>
          <a:p>
            <a:r>
              <a:rPr lang="en-US" smtClean="0"/>
              <a:t>Click to edit Master title style</a:t>
            </a:r>
            <a:endParaRPr lang="en-US" dirty="0"/>
          </a:p>
        </p:txBody>
      </p:sp>
      <p:pic>
        <p:nvPicPr>
          <p:cNvPr id="6" name="Picture 5" descr="logo_ashrae"/>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636" y="6179574"/>
            <a:ext cx="791126" cy="678426"/>
          </a:xfrm>
          <a:prstGeom prst="rect">
            <a:avLst/>
          </a:prstGeom>
          <a:noFill/>
        </p:spPr>
      </p:pic>
    </p:spTree>
    <p:extLst>
      <p:ext uri="{BB962C8B-B14F-4D97-AF65-F5344CB8AC3E}">
        <p14:creationId xmlns:p14="http://schemas.microsoft.com/office/powerpoint/2010/main" val="21354606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4515" y="297180"/>
            <a:ext cx="10515600" cy="62636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0"/>
            <a:ext cx="914400" cy="6858000"/>
          </a:xfrm>
          <a:prstGeom prst="rect">
            <a:avLst/>
          </a:prstGeom>
          <a:gradFill>
            <a:gsLst>
              <a:gs pos="0">
                <a:schemeClr val="tx1">
                  <a:lumMod val="60000"/>
                  <a:lumOff val="4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59" y="6295910"/>
            <a:ext cx="792480" cy="513106"/>
          </a:xfrm>
          <a:prstGeom prst="rect">
            <a:avLst/>
          </a:prstGeom>
        </p:spPr>
      </p:pic>
      <p:sp>
        <p:nvSpPr>
          <p:cNvPr id="2" name="Title Placeholder 1"/>
          <p:cNvSpPr>
            <a:spLocks noGrp="1"/>
          </p:cNvSpPr>
          <p:nvPr>
            <p:ph type="title"/>
          </p:nvPr>
        </p:nvSpPr>
        <p:spPr>
          <a:xfrm>
            <a:off x="0" y="0"/>
            <a:ext cx="914400" cy="6858000"/>
          </a:xfrm>
          <a:prstGeom prst="rect">
            <a:avLst/>
          </a:prstGeom>
        </p:spPr>
        <p:txBody>
          <a:bodyPr vert="vert270" lIns="91440" tIns="45720" rIns="91440" bIns="7315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5616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sheerin@tlc-eng.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coronavirus/2019-ncov/hcp/respirators-strategy/index.html" TargetMode="External"/><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medium.com/@tomaspueyo/coronavirus-act-today-or-people-will-die-f4d3d9cd99c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ichael.sheerin@tlc-eng.com" TargetMode="External"/><Relationship Id="rId2" Type="http://schemas.openxmlformats.org/officeDocument/2006/relationships/notesSlide" Target="../notesSlides/notesSlide44.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GUIDANCE</a:t>
            </a:r>
            <a:endParaRPr lang="en-US" dirty="0"/>
          </a:p>
        </p:txBody>
      </p:sp>
      <p:sp>
        <p:nvSpPr>
          <p:cNvPr id="14" name="Content Placeholder 13"/>
          <p:cNvSpPr>
            <a:spLocks noGrp="1"/>
          </p:cNvSpPr>
          <p:nvPr>
            <p:ph idx="1"/>
          </p:nvPr>
        </p:nvSpPr>
        <p:spPr>
          <a:xfrm>
            <a:off x="1284514" y="103797"/>
            <a:ext cx="10907485" cy="6457023"/>
          </a:xfrm>
        </p:spPr>
        <p:txBody>
          <a:bodyPr>
            <a:normAutofit fontScale="55000" lnSpcReduction="20000"/>
          </a:bodyPr>
          <a:lstStyle/>
          <a:p>
            <a:pPr marL="0" indent="0">
              <a:spcBef>
                <a:spcPts val="1800"/>
              </a:spcBef>
              <a:buNone/>
            </a:pPr>
            <a:r>
              <a:rPr lang="en-US" sz="4400" b="1" dirty="0" smtClean="0"/>
              <a:t>COVID 19 GUIDANCE</a:t>
            </a:r>
            <a:endParaRPr lang="en-US" sz="4400" b="1" dirty="0"/>
          </a:p>
          <a:p>
            <a:pPr marL="0" indent="0">
              <a:spcBef>
                <a:spcPts val="1800"/>
              </a:spcBef>
              <a:buNone/>
            </a:pPr>
            <a:r>
              <a:rPr lang="en-US" sz="4400" b="1" dirty="0" smtClean="0"/>
              <a:t/>
            </a:r>
            <a:br>
              <a:rPr lang="en-US" sz="4400" b="1" dirty="0" smtClean="0"/>
            </a:br>
            <a:endParaRPr lang="en-US" sz="4400" b="1" dirty="0"/>
          </a:p>
          <a:p>
            <a:pPr marL="0" indent="0">
              <a:lnSpc>
                <a:spcPct val="120000"/>
              </a:lnSpc>
              <a:spcBef>
                <a:spcPts val="1800"/>
              </a:spcBef>
              <a:buNone/>
            </a:pPr>
            <a:r>
              <a:rPr lang="en-US" sz="5100" b="1" dirty="0" smtClean="0"/>
              <a:t>The following guidance is developed as healthcare facilities prepare for COVID patients, and is based on input from ASHE, ASHRAE Technical Committee for Healthcare and ASHRAE/ASHE Standard 170 Committee.  </a:t>
            </a:r>
          </a:p>
          <a:p>
            <a:pPr marL="0" indent="0">
              <a:lnSpc>
                <a:spcPct val="120000"/>
              </a:lnSpc>
              <a:spcBef>
                <a:spcPts val="1800"/>
              </a:spcBef>
              <a:buNone/>
            </a:pPr>
            <a:r>
              <a:rPr lang="en-US" sz="5100" b="1" dirty="0" smtClean="0"/>
              <a:t> </a:t>
            </a:r>
          </a:p>
          <a:p>
            <a:pPr marL="0" indent="0">
              <a:lnSpc>
                <a:spcPct val="120000"/>
              </a:lnSpc>
              <a:spcBef>
                <a:spcPts val="1800"/>
              </a:spcBef>
              <a:buNone/>
            </a:pPr>
            <a:r>
              <a:rPr lang="en-US" sz="5100" b="1" dirty="0" smtClean="0"/>
              <a:t>This guidance represents personal opinions and ASHRAE and ASHE are not responsible for the use or application of this information.  Please contact </a:t>
            </a:r>
            <a:r>
              <a:rPr lang="en-US" sz="4400" dirty="0" smtClean="0">
                <a:hlinkClick r:id="rId3"/>
              </a:rPr>
              <a:t>Michael.sheerin@tlc-eng.com</a:t>
            </a:r>
            <a:r>
              <a:rPr lang="en-US" sz="4400" dirty="0" smtClean="0"/>
              <a:t> </a:t>
            </a:r>
            <a:r>
              <a:rPr lang="en-US" sz="5100" b="1" dirty="0" smtClean="0"/>
              <a:t>(Chair ASHRAE Standard 170) for questions. </a:t>
            </a:r>
            <a:endParaRPr lang="en-US" sz="5100" dirty="0"/>
          </a:p>
          <a:p>
            <a:pPr marL="0" indent="0">
              <a:buNone/>
            </a:pPr>
            <a:r>
              <a:rPr lang="en-US" sz="4400" dirty="0" smtClean="0"/>
              <a:t> </a:t>
            </a:r>
            <a:endParaRPr lang="en-US" sz="4400" dirty="0"/>
          </a:p>
          <a:p>
            <a:pPr marL="0" indent="0">
              <a:spcBef>
                <a:spcPts val="1800"/>
              </a:spcBef>
              <a:buNone/>
            </a:pPr>
            <a:endParaRPr lang="en-US" sz="4400" b="1" dirty="0"/>
          </a:p>
        </p:txBody>
      </p:sp>
      <p:pic>
        <p:nvPicPr>
          <p:cNvPr id="4" name="Picture 3"/>
          <p:cNvPicPr>
            <a:picLocks noChangeAspect="1"/>
          </p:cNvPicPr>
          <p:nvPr/>
        </p:nvPicPr>
        <p:blipFill>
          <a:blip r:embed="rId4"/>
          <a:stretch>
            <a:fillRect/>
          </a:stretch>
        </p:blipFill>
        <p:spPr>
          <a:xfrm>
            <a:off x="8382492" y="227250"/>
            <a:ext cx="1888444" cy="930130"/>
          </a:xfrm>
          <a:prstGeom prst="rect">
            <a:avLst/>
          </a:prstGeom>
        </p:spPr>
      </p:pic>
      <p:pic>
        <p:nvPicPr>
          <p:cNvPr id="5" name="Picture 4" descr="logo_ashrae"/>
          <p:cNvPicPr/>
          <p:nvPr/>
        </p:nvPicPr>
        <p:blipFill>
          <a:blip r:embed="rId5">
            <a:extLst>
              <a:ext uri="{28A0092B-C50C-407E-A947-70E740481C1C}">
                <a14:useLocalDpi xmlns:a14="http://schemas.microsoft.com/office/drawing/2010/main" val="0"/>
              </a:ext>
            </a:extLst>
          </a:blip>
          <a:srcRect/>
          <a:stretch>
            <a:fillRect/>
          </a:stretch>
        </p:blipFill>
        <p:spPr bwMode="auto">
          <a:xfrm>
            <a:off x="5782962" y="192286"/>
            <a:ext cx="1384222" cy="1000059"/>
          </a:xfrm>
          <a:prstGeom prst="rect">
            <a:avLst/>
          </a:prstGeom>
          <a:noFill/>
        </p:spPr>
      </p:pic>
    </p:spTree>
    <p:extLst>
      <p:ext uri="{BB962C8B-B14F-4D97-AF65-F5344CB8AC3E}">
        <p14:creationId xmlns:p14="http://schemas.microsoft.com/office/powerpoint/2010/main" val="3214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lstStyle/>
          <a:p>
            <a:pPr marL="0" indent="0">
              <a:spcBef>
                <a:spcPts val="1800"/>
              </a:spcBef>
              <a:buNone/>
            </a:pPr>
            <a:r>
              <a:rPr lang="en-US" sz="4400" b="1" dirty="0" smtClean="0"/>
              <a:t>Recent Info</a:t>
            </a:r>
            <a:endParaRPr lang="en-US" sz="4400" b="1" dirty="0"/>
          </a:p>
          <a:p>
            <a:pPr>
              <a:spcBef>
                <a:spcPts val="1800"/>
              </a:spcBef>
            </a:pPr>
            <a:r>
              <a:rPr lang="en-US" dirty="0" smtClean="0"/>
              <a:t>Young Folks May Unknowingly Have COVID and Spread COVID</a:t>
            </a:r>
          </a:p>
          <a:p>
            <a:pPr>
              <a:spcBef>
                <a:spcPts val="1800"/>
              </a:spcBef>
            </a:pPr>
            <a:endParaRPr lang="en-US" dirty="0"/>
          </a:p>
        </p:txBody>
      </p:sp>
      <p:pic>
        <p:nvPicPr>
          <p:cNvPr id="3" name="Picture 2"/>
          <p:cNvPicPr>
            <a:picLocks noChangeAspect="1"/>
          </p:cNvPicPr>
          <p:nvPr/>
        </p:nvPicPr>
        <p:blipFill>
          <a:blip r:embed="rId3"/>
          <a:stretch>
            <a:fillRect/>
          </a:stretch>
        </p:blipFill>
        <p:spPr>
          <a:xfrm>
            <a:off x="1938068" y="1652271"/>
            <a:ext cx="9143999" cy="5263238"/>
          </a:xfrm>
          <a:prstGeom prst="rect">
            <a:avLst/>
          </a:prstGeom>
        </p:spPr>
      </p:pic>
      <p:sp>
        <p:nvSpPr>
          <p:cNvPr id="4" name="Right Arrow 3"/>
          <p:cNvSpPr/>
          <p:nvPr/>
        </p:nvSpPr>
        <p:spPr>
          <a:xfrm rot="2638977">
            <a:off x="3416060" y="2317631"/>
            <a:ext cx="724619" cy="64410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61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lstStyle/>
          <a:p>
            <a:pPr marL="0" indent="0">
              <a:spcBef>
                <a:spcPts val="1800"/>
              </a:spcBef>
              <a:buNone/>
            </a:pPr>
            <a:r>
              <a:rPr lang="en-US" sz="4400" b="1" dirty="0" smtClean="0"/>
              <a:t>Perspective</a:t>
            </a:r>
            <a:endParaRPr lang="en-US" sz="4400" b="1" dirty="0"/>
          </a:p>
          <a:p>
            <a:pPr>
              <a:spcBef>
                <a:spcPts val="1800"/>
              </a:spcBef>
            </a:pPr>
            <a:r>
              <a:rPr lang="en-US" dirty="0" smtClean="0"/>
              <a:t>As this is normal flu season, and snowbird season in FL, most hospitals are running at higher capacity presently. COVID influx will stretch normal conditions and may overcome their capacity. Without strategies and alternatives, patient needs will not be met. </a:t>
            </a:r>
          </a:p>
          <a:p>
            <a:pPr>
              <a:spcBef>
                <a:spcPts val="1800"/>
              </a:spcBef>
            </a:pPr>
            <a:r>
              <a:rPr lang="en-US" dirty="0" smtClean="0"/>
              <a:t>Hospitals have Airborne Infectious Isolation  (AII) Rooms, generally 1-2 per patient floor or suite. These rooms would normally be used for suspected COVID patients, along with other infectious conditions such as TB. </a:t>
            </a:r>
          </a:p>
          <a:p>
            <a:pPr>
              <a:spcBef>
                <a:spcPts val="1800"/>
              </a:spcBef>
            </a:pPr>
            <a:r>
              <a:rPr lang="en-US" dirty="0" smtClean="0"/>
              <a:t>As numbers increase, too few AII rooms will be available to house suspected COVID patients.   </a:t>
            </a:r>
          </a:p>
          <a:p>
            <a:pPr>
              <a:spcBef>
                <a:spcPts val="1800"/>
              </a:spcBef>
            </a:pPr>
            <a:endParaRPr lang="en-US" dirty="0"/>
          </a:p>
        </p:txBody>
      </p:sp>
    </p:spTree>
    <p:extLst>
      <p:ext uri="{BB962C8B-B14F-4D97-AF65-F5344CB8AC3E}">
        <p14:creationId xmlns:p14="http://schemas.microsoft.com/office/powerpoint/2010/main" val="1381307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Perspective</a:t>
            </a:r>
            <a:endParaRPr lang="en-US" sz="4400" b="1" dirty="0"/>
          </a:p>
          <a:p>
            <a:pPr>
              <a:spcBef>
                <a:spcPts val="1800"/>
              </a:spcBef>
            </a:pPr>
            <a:r>
              <a:rPr lang="en-US" dirty="0" smtClean="0"/>
              <a:t>The general course of growth from suspected cases to a high number of cases is commonly shorter than the time frame for treatment and release of “first in” patients, so it is important to recognize that </a:t>
            </a:r>
            <a:r>
              <a:rPr lang="en-US" u="sng" dirty="0" smtClean="0"/>
              <a:t>committing AII rooms to patients limits future flexibility</a:t>
            </a:r>
            <a:r>
              <a:rPr lang="en-US" dirty="0" smtClean="0"/>
              <a:t>. </a:t>
            </a:r>
          </a:p>
          <a:p>
            <a:pPr>
              <a:spcBef>
                <a:spcPts val="1800"/>
              </a:spcBef>
            </a:pPr>
            <a:r>
              <a:rPr lang="en-US" u="sng" dirty="0"/>
              <a:t>CDC is recommending that AII rooms be used only </a:t>
            </a:r>
            <a:r>
              <a:rPr lang="en-US" dirty="0"/>
              <a:t>for COVID patients undergoing </a:t>
            </a:r>
            <a:r>
              <a:rPr lang="en-US" dirty="0" err="1"/>
              <a:t>aersol</a:t>
            </a:r>
            <a:r>
              <a:rPr lang="en-US" dirty="0"/>
              <a:t> generating procedures (AGP).</a:t>
            </a:r>
          </a:p>
          <a:p>
            <a:pPr>
              <a:spcBef>
                <a:spcPts val="1800"/>
              </a:spcBef>
            </a:pPr>
            <a:r>
              <a:rPr lang="en-US" dirty="0" smtClean="0"/>
              <a:t>Examples of AGP are </a:t>
            </a:r>
            <a:r>
              <a:rPr lang="en-US" dirty="0"/>
              <a:t>positive pressure ventilation (</a:t>
            </a:r>
            <a:r>
              <a:rPr lang="en-US" dirty="0" err="1"/>
              <a:t>BiPAP</a:t>
            </a:r>
            <a:r>
              <a:rPr lang="en-US" dirty="0"/>
              <a:t> and CPAP), endotracheal intubation, airway suction, high frequency oscillatory ventilation, tracheostomy, chest physiotherapy, nebulizer treatment, sputum induction, and </a:t>
            </a:r>
            <a:r>
              <a:rPr lang="en-US" dirty="0" smtClean="0"/>
              <a:t>bronchoscopy.</a:t>
            </a:r>
          </a:p>
          <a:p>
            <a:pPr>
              <a:spcBef>
                <a:spcPts val="1800"/>
              </a:spcBef>
            </a:pPr>
            <a:endParaRPr lang="en-US" dirty="0"/>
          </a:p>
        </p:txBody>
      </p:sp>
    </p:spTree>
    <p:extLst>
      <p:ext uri="{BB962C8B-B14F-4D97-AF65-F5344CB8AC3E}">
        <p14:creationId xmlns:p14="http://schemas.microsoft.com/office/powerpoint/2010/main" val="224059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Perspective</a:t>
            </a:r>
            <a:endParaRPr lang="en-US" sz="4400" b="1" dirty="0"/>
          </a:p>
          <a:p>
            <a:pPr>
              <a:spcBef>
                <a:spcPts val="1800"/>
              </a:spcBef>
            </a:pPr>
            <a:r>
              <a:rPr lang="en-US" dirty="0" smtClean="0"/>
              <a:t>CDC has provided recent guidance that “facilities could consider </a:t>
            </a:r>
            <a:r>
              <a:rPr lang="en-US" u="sng" dirty="0" smtClean="0"/>
              <a:t>designating entire units</a:t>
            </a:r>
            <a:r>
              <a:rPr lang="en-US" dirty="0" smtClean="0"/>
              <a:t>” to care for known or suspected COVID patients. These units would be staffed with dedicated healthcare personnel to limit exposure risk. </a:t>
            </a:r>
          </a:p>
          <a:p>
            <a:pPr>
              <a:spcBef>
                <a:spcPts val="1800"/>
              </a:spcBef>
            </a:pPr>
            <a:r>
              <a:rPr lang="en-US" dirty="0" smtClean="0"/>
              <a:t>We strongly </a:t>
            </a:r>
            <a:r>
              <a:rPr lang="en-US" u="sng" dirty="0" smtClean="0"/>
              <a:t>advise against </a:t>
            </a:r>
            <a:r>
              <a:rPr lang="en-US" u="sng" dirty="0" err="1" smtClean="0"/>
              <a:t>cohorting</a:t>
            </a:r>
            <a:r>
              <a:rPr lang="en-US" u="sng" dirty="0" smtClean="0"/>
              <a:t> suspected and confirmed patients </a:t>
            </a:r>
            <a:r>
              <a:rPr lang="en-US" dirty="0" smtClean="0"/>
              <a:t>in the same unit/suite, to avoid the potential for conversion. Work with clinical staff on this matter. </a:t>
            </a:r>
          </a:p>
          <a:p>
            <a:pPr marL="0" indent="0">
              <a:spcBef>
                <a:spcPts val="1800"/>
              </a:spcBef>
              <a:buNone/>
            </a:pPr>
            <a:endParaRPr lang="en-US" dirty="0"/>
          </a:p>
        </p:txBody>
      </p:sp>
    </p:spTree>
    <p:extLst>
      <p:ext uri="{BB962C8B-B14F-4D97-AF65-F5344CB8AC3E}">
        <p14:creationId xmlns:p14="http://schemas.microsoft.com/office/powerpoint/2010/main" val="529048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normAutofit lnSpcReduction="10000"/>
          </a:bodyPr>
          <a:lstStyle/>
          <a:p>
            <a:pPr marL="0" indent="0">
              <a:spcBef>
                <a:spcPts val="1800"/>
              </a:spcBef>
              <a:buNone/>
            </a:pPr>
            <a:r>
              <a:rPr lang="en-US" sz="4400" b="1" dirty="0" smtClean="0"/>
              <a:t>Perspective</a:t>
            </a:r>
            <a:endParaRPr lang="en-US" sz="4400" b="1" dirty="0"/>
          </a:p>
          <a:p>
            <a:pPr>
              <a:spcBef>
                <a:spcPts val="1800"/>
              </a:spcBef>
            </a:pPr>
            <a:r>
              <a:rPr lang="en-US" dirty="0" smtClean="0"/>
              <a:t>In order to manage patient influx, congestion and to control the risk of exposure to healthcare workers, </a:t>
            </a:r>
            <a:r>
              <a:rPr lang="en-US" u="sng" dirty="0" smtClean="0"/>
              <a:t>hospitals are restricting access to Emergency </a:t>
            </a:r>
            <a:r>
              <a:rPr lang="en-US" u="sng" dirty="0" err="1" smtClean="0"/>
              <a:t>Dept</a:t>
            </a:r>
            <a:r>
              <a:rPr lang="en-US" u="sng" dirty="0" smtClean="0"/>
              <a:t> to ambulatory patients only, and designating a specific area in ED for respiratory cases</a:t>
            </a:r>
            <a:r>
              <a:rPr lang="en-US" dirty="0" smtClean="0"/>
              <a:t>.  </a:t>
            </a:r>
          </a:p>
          <a:p>
            <a:pPr>
              <a:spcBef>
                <a:spcPts val="1800"/>
              </a:spcBef>
            </a:pPr>
            <a:r>
              <a:rPr lang="en-US" dirty="0" smtClean="0"/>
              <a:t>Persons Under Investigation (PUI) capable of self care are triaged outside the ED, either through drive-through or walk up screening stations set up in tent or temporary space, and advised to continue home care until results are available.  </a:t>
            </a:r>
          </a:p>
          <a:p>
            <a:pPr>
              <a:spcBef>
                <a:spcPts val="1800"/>
              </a:spcBef>
            </a:pPr>
            <a:r>
              <a:rPr lang="en-US" dirty="0" smtClean="0"/>
              <a:t>Nursing Homes and Assisted Living Facilities should be checking staff before every shift and visitors for flu-like conditions and temperature and travel history (required in FL). In hard-hit Seattle, they are restricting visitors to a resident room or halting visits altogether.  </a:t>
            </a:r>
          </a:p>
          <a:p>
            <a:pPr>
              <a:spcBef>
                <a:spcPts val="1800"/>
              </a:spcBef>
            </a:pPr>
            <a:endParaRPr lang="en-US" dirty="0"/>
          </a:p>
        </p:txBody>
      </p:sp>
    </p:spTree>
    <p:extLst>
      <p:ext uri="{BB962C8B-B14F-4D97-AF65-F5344CB8AC3E}">
        <p14:creationId xmlns:p14="http://schemas.microsoft.com/office/powerpoint/2010/main" val="52918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Plan</a:t>
            </a:r>
            <a:endParaRPr lang="en-US" dirty="0"/>
          </a:p>
        </p:txBody>
      </p:sp>
      <p:sp>
        <p:nvSpPr>
          <p:cNvPr id="5" name="Content Placeholder 2"/>
          <p:cNvSpPr txBox="1">
            <a:spLocks/>
          </p:cNvSpPr>
          <p:nvPr/>
        </p:nvSpPr>
        <p:spPr>
          <a:xfrm>
            <a:off x="2487386" y="1894114"/>
            <a:ext cx="7886700" cy="46667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600" dirty="0" smtClean="0">
                <a:solidFill>
                  <a:srgbClr val="595959"/>
                </a:solidFill>
              </a:rPr>
              <a:t>There are many unknowns so the only sensible act is ensure that we are helping clients be prepared:</a:t>
            </a:r>
            <a:endParaRPr lang="en-US" sz="2600" dirty="0">
              <a:solidFill>
                <a:srgbClr val="595959"/>
              </a:solidFill>
            </a:endParaRPr>
          </a:p>
          <a:p>
            <a:pPr>
              <a:lnSpc>
                <a:spcPct val="150000"/>
              </a:lnSpc>
            </a:pPr>
            <a:r>
              <a:rPr lang="en-US" sz="2600" dirty="0" smtClean="0">
                <a:solidFill>
                  <a:srgbClr val="595959"/>
                </a:solidFill>
              </a:rPr>
              <a:t>Reach out to Hospital and Senior Living clients</a:t>
            </a:r>
            <a:endParaRPr lang="en-US" sz="2600" dirty="0">
              <a:solidFill>
                <a:srgbClr val="595959"/>
              </a:solidFill>
            </a:endParaRPr>
          </a:p>
          <a:p>
            <a:pPr>
              <a:lnSpc>
                <a:spcPct val="150000"/>
              </a:lnSpc>
            </a:pPr>
            <a:r>
              <a:rPr lang="en-US" sz="2600" dirty="0" smtClean="0">
                <a:solidFill>
                  <a:srgbClr val="595959"/>
                </a:solidFill>
              </a:rPr>
              <a:t>Share the Knowledge and Info</a:t>
            </a:r>
            <a:endParaRPr lang="en-US" sz="2600" dirty="0">
              <a:solidFill>
                <a:srgbClr val="595959"/>
              </a:solidFill>
            </a:endParaRPr>
          </a:p>
          <a:p>
            <a:pPr>
              <a:lnSpc>
                <a:spcPct val="150000"/>
              </a:lnSpc>
            </a:pPr>
            <a:r>
              <a:rPr lang="en-US" sz="2600" dirty="0">
                <a:solidFill>
                  <a:srgbClr val="595959"/>
                </a:solidFill>
              </a:rPr>
              <a:t>Answer Q</a:t>
            </a:r>
            <a:r>
              <a:rPr lang="en-US" sz="2600" dirty="0" smtClean="0">
                <a:solidFill>
                  <a:srgbClr val="595959"/>
                </a:solidFill>
              </a:rPr>
              <a:t>uestions and </a:t>
            </a:r>
            <a:r>
              <a:rPr lang="en-US" sz="2600" dirty="0">
                <a:solidFill>
                  <a:srgbClr val="595959"/>
                </a:solidFill>
              </a:rPr>
              <a:t>Be a Resource</a:t>
            </a:r>
          </a:p>
          <a:p>
            <a:pPr>
              <a:lnSpc>
                <a:spcPct val="150000"/>
              </a:lnSpc>
            </a:pPr>
            <a:r>
              <a:rPr lang="en-US" sz="2600" dirty="0" smtClean="0">
                <a:solidFill>
                  <a:srgbClr val="595959"/>
                </a:solidFill>
              </a:rPr>
              <a:t>Be On-Call and Help</a:t>
            </a:r>
          </a:p>
          <a:p>
            <a:pPr>
              <a:lnSpc>
                <a:spcPct val="150000"/>
              </a:lnSpc>
            </a:pPr>
            <a:r>
              <a:rPr lang="en-US" sz="2600" dirty="0" smtClean="0">
                <a:solidFill>
                  <a:srgbClr val="595959"/>
                </a:solidFill>
              </a:rPr>
              <a:t>Reassure Them – Preparation is Positivity </a:t>
            </a:r>
            <a:endParaRPr lang="en-US" sz="2600" dirty="0">
              <a:solidFill>
                <a:srgbClr val="595959"/>
              </a:solidFill>
            </a:endParaRPr>
          </a:p>
        </p:txBody>
      </p:sp>
      <p:sp>
        <p:nvSpPr>
          <p:cNvPr id="8" name="Rectangle 7"/>
          <p:cNvSpPr/>
          <p:nvPr/>
        </p:nvSpPr>
        <p:spPr>
          <a:xfrm>
            <a:off x="2412275" y="550270"/>
            <a:ext cx="80010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2"/>
          <p:cNvSpPr txBox="1">
            <a:spLocks/>
          </p:cNvSpPr>
          <p:nvPr/>
        </p:nvSpPr>
        <p:spPr>
          <a:xfrm>
            <a:off x="2469425" y="218802"/>
            <a:ext cx="7886700" cy="15708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4950" b="1" dirty="0">
                <a:solidFill>
                  <a:srgbClr val="FFFFFF"/>
                </a:solidFill>
              </a:rPr>
              <a:t>2. </a:t>
            </a:r>
            <a:r>
              <a:rPr lang="en-US" sz="4950" b="1" dirty="0" smtClean="0">
                <a:solidFill>
                  <a:srgbClr val="FFFFFF"/>
                </a:solidFill>
              </a:rPr>
              <a:t>Action Plan</a:t>
            </a:r>
            <a:endParaRPr lang="en-US" sz="4950" b="1" dirty="0">
              <a:solidFill>
                <a:srgbClr val="FFFFFF"/>
              </a:solidFill>
            </a:endParaRPr>
          </a:p>
        </p:txBody>
      </p:sp>
    </p:spTree>
    <p:extLst>
      <p:ext uri="{BB962C8B-B14F-4D97-AF65-F5344CB8AC3E}">
        <p14:creationId xmlns:p14="http://schemas.microsoft.com/office/powerpoint/2010/main" val="2645140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Plan</a:t>
            </a:r>
            <a:endParaRPr lang="en-US" dirty="0"/>
          </a:p>
        </p:txBody>
      </p:sp>
      <p:sp>
        <p:nvSpPr>
          <p:cNvPr id="5" name="Content Placeholder 2"/>
          <p:cNvSpPr txBox="1">
            <a:spLocks/>
          </p:cNvSpPr>
          <p:nvPr/>
        </p:nvSpPr>
        <p:spPr>
          <a:xfrm>
            <a:off x="2058839" y="1894114"/>
            <a:ext cx="10345946" cy="46667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600" dirty="0" smtClean="0">
                <a:solidFill>
                  <a:srgbClr val="595959"/>
                </a:solidFill>
              </a:rPr>
              <a:t>Main Steps:</a:t>
            </a:r>
            <a:endParaRPr lang="en-US" sz="2600" dirty="0">
              <a:solidFill>
                <a:srgbClr val="595959"/>
              </a:solidFill>
            </a:endParaRPr>
          </a:p>
          <a:p>
            <a:pPr>
              <a:lnSpc>
                <a:spcPct val="150000"/>
              </a:lnSpc>
            </a:pPr>
            <a:r>
              <a:rPr lang="en-US" sz="2600" dirty="0" smtClean="0">
                <a:solidFill>
                  <a:srgbClr val="595959"/>
                </a:solidFill>
              </a:rPr>
              <a:t>Verify Performance of Existing Airborne Infectious Isolation Rooms</a:t>
            </a:r>
            <a:endParaRPr lang="en-US" sz="2600" dirty="0">
              <a:solidFill>
                <a:srgbClr val="595959"/>
              </a:solidFill>
            </a:endParaRPr>
          </a:p>
          <a:p>
            <a:pPr>
              <a:lnSpc>
                <a:spcPct val="150000"/>
              </a:lnSpc>
            </a:pPr>
            <a:r>
              <a:rPr lang="en-US" sz="2600" dirty="0">
                <a:solidFill>
                  <a:srgbClr val="595959"/>
                </a:solidFill>
              </a:rPr>
              <a:t>Verify Performance of Emergency </a:t>
            </a:r>
            <a:r>
              <a:rPr lang="en-US" sz="2600" dirty="0" smtClean="0">
                <a:solidFill>
                  <a:srgbClr val="595959"/>
                </a:solidFill>
              </a:rPr>
              <a:t>Department HVAC System</a:t>
            </a:r>
            <a:endParaRPr lang="en-US" sz="2600" dirty="0">
              <a:solidFill>
                <a:srgbClr val="595959"/>
              </a:solidFill>
            </a:endParaRPr>
          </a:p>
          <a:p>
            <a:pPr>
              <a:lnSpc>
                <a:spcPct val="150000"/>
              </a:lnSpc>
            </a:pPr>
            <a:r>
              <a:rPr lang="en-US" sz="2600" dirty="0" smtClean="0">
                <a:solidFill>
                  <a:srgbClr val="595959"/>
                </a:solidFill>
              </a:rPr>
              <a:t>Secure all HEPA UNITS</a:t>
            </a:r>
            <a:endParaRPr lang="en-US" sz="2600" dirty="0">
              <a:solidFill>
                <a:srgbClr val="595959"/>
              </a:solidFill>
            </a:endParaRPr>
          </a:p>
          <a:p>
            <a:pPr>
              <a:lnSpc>
                <a:spcPct val="150000"/>
              </a:lnSpc>
            </a:pPr>
            <a:r>
              <a:rPr lang="en-US" sz="2600" dirty="0" smtClean="0">
                <a:solidFill>
                  <a:srgbClr val="595959"/>
                </a:solidFill>
              </a:rPr>
              <a:t>Develop Surge/Temporary Patient Segregation Plan &amp; Deploy </a:t>
            </a:r>
          </a:p>
          <a:p>
            <a:pPr>
              <a:lnSpc>
                <a:spcPct val="150000"/>
              </a:lnSpc>
            </a:pPr>
            <a:r>
              <a:rPr lang="en-US" sz="2600" dirty="0" smtClean="0">
                <a:solidFill>
                  <a:srgbClr val="595959"/>
                </a:solidFill>
              </a:rPr>
              <a:t>Ensure Critical Equipment is Powered on Critical or Equip Branch</a:t>
            </a:r>
            <a:endParaRPr lang="en-US" sz="2600" dirty="0">
              <a:solidFill>
                <a:srgbClr val="595959"/>
              </a:solidFill>
            </a:endParaRPr>
          </a:p>
        </p:txBody>
      </p:sp>
      <p:sp>
        <p:nvSpPr>
          <p:cNvPr id="8" name="Rectangle 7"/>
          <p:cNvSpPr/>
          <p:nvPr/>
        </p:nvSpPr>
        <p:spPr>
          <a:xfrm>
            <a:off x="2412275" y="550270"/>
            <a:ext cx="80010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2"/>
          <p:cNvSpPr txBox="1">
            <a:spLocks/>
          </p:cNvSpPr>
          <p:nvPr/>
        </p:nvSpPr>
        <p:spPr>
          <a:xfrm>
            <a:off x="2469425" y="218802"/>
            <a:ext cx="7886700" cy="15708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4950" b="1" dirty="0">
                <a:solidFill>
                  <a:srgbClr val="FFFFFF"/>
                </a:solidFill>
              </a:rPr>
              <a:t>2. </a:t>
            </a:r>
            <a:r>
              <a:rPr lang="en-US" sz="4950" b="1" dirty="0" smtClean="0">
                <a:solidFill>
                  <a:srgbClr val="FFFFFF"/>
                </a:solidFill>
              </a:rPr>
              <a:t>Action Plan</a:t>
            </a:r>
            <a:endParaRPr lang="en-US" sz="4950" b="1" dirty="0">
              <a:solidFill>
                <a:srgbClr val="FFFFFF"/>
              </a:solidFill>
            </a:endParaRPr>
          </a:p>
        </p:txBody>
      </p:sp>
    </p:spTree>
    <p:extLst>
      <p:ext uri="{BB962C8B-B14F-4D97-AF65-F5344CB8AC3E}">
        <p14:creationId xmlns:p14="http://schemas.microsoft.com/office/powerpoint/2010/main" val="1572060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endParaRPr lang="en-US" dirty="0"/>
          </a:p>
        </p:txBody>
      </p:sp>
      <p:sp>
        <p:nvSpPr>
          <p:cNvPr id="5" name="Content Placeholder 2"/>
          <p:cNvSpPr txBox="1">
            <a:spLocks/>
          </p:cNvSpPr>
          <p:nvPr/>
        </p:nvSpPr>
        <p:spPr>
          <a:xfrm>
            <a:off x="2487386" y="1894114"/>
            <a:ext cx="8180614" cy="46667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smtClean="0">
                <a:solidFill>
                  <a:srgbClr val="595959"/>
                </a:solidFill>
              </a:rPr>
              <a:t>Our primary function and expertise in preparation for COVID 19 is advising on HVAC system, configurations and modifications to support the safe segregation of suspected and confirmed patients within controlled air environments, whether true isolation or modified alternative arrangements, as best suits their needs.  </a:t>
            </a:r>
            <a:endParaRPr lang="en-US" dirty="0">
              <a:solidFill>
                <a:srgbClr val="595959"/>
              </a:solidFill>
            </a:endParaRPr>
          </a:p>
        </p:txBody>
      </p:sp>
      <p:sp>
        <p:nvSpPr>
          <p:cNvPr id="6" name="Rectangle 5"/>
          <p:cNvSpPr/>
          <p:nvPr/>
        </p:nvSpPr>
        <p:spPr>
          <a:xfrm>
            <a:off x="2412275" y="550270"/>
            <a:ext cx="80010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Content Placeholder 2"/>
          <p:cNvSpPr txBox="1">
            <a:spLocks/>
          </p:cNvSpPr>
          <p:nvPr/>
        </p:nvSpPr>
        <p:spPr>
          <a:xfrm>
            <a:off x="2469425" y="218802"/>
            <a:ext cx="7886700" cy="15708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4950" b="1" dirty="0">
                <a:solidFill>
                  <a:srgbClr val="FFFFFF"/>
                </a:solidFill>
              </a:rPr>
              <a:t>3. </a:t>
            </a:r>
            <a:r>
              <a:rPr lang="en-US" sz="4950" b="1" dirty="0" smtClean="0">
                <a:solidFill>
                  <a:srgbClr val="FFFFFF"/>
                </a:solidFill>
              </a:rPr>
              <a:t>Implementation</a:t>
            </a:r>
            <a:endParaRPr lang="en-US" sz="4950" b="1" dirty="0">
              <a:solidFill>
                <a:srgbClr val="FFFFFF"/>
              </a:solidFill>
            </a:endParaRPr>
          </a:p>
        </p:txBody>
      </p:sp>
    </p:spTree>
    <p:extLst>
      <p:ext uri="{BB962C8B-B14F-4D97-AF65-F5344CB8AC3E}">
        <p14:creationId xmlns:p14="http://schemas.microsoft.com/office/powerpoint/2010/main" val="3704580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Basics</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Basics</a:t>
            </a:r>
            <a:endParaRPr lang="en-US" sz="4400" b="1" dirty="0"/>
          </a:p>
          <a:p>
            <a:pPr>
              <a:spcBef>
                <a:spcPts val="1800"/>
              </a:spcBef>
            </a:pPr>
            <a:r>
              <a:rPr lang="en-US" dirty="0" smtClean="0"/>
              <a:t>General Parameters: </a:t>
            </a:r>
          </a:p>
          <a:p>
            <a:pPr lvl="1">
              <a:spcBef>
                <a:spcPts val="1800"/>
              </a:spcBef>
            </a:pPr>
            <a:r>
              <a:rPr lang="en-US" dirty="0" smtClean="0"/>
              <a:t>Do No Harm</a:t>
            </a:r>
          </a:p>
          <a:p>
            <a:pPr lvl="1">
              <a:spcBef>
                <a:spcPts val="1800"/>
              </a:spcBef>
            </a:pPr>
            <a:r>
              <a:rPr lang="en-US" dirty="0" smtClean="0"/>
              <a:t>System Arrangement Should Protect Workers</a:t>
            </a:r>
          </a:p>
          <a:p>
            <a:pPr lvl="1">
              <a:spcBef>
                <a:spcPts val="1800"/>
              </a:spcBef>
            </a:pPr>
            <a:r>
              <a:rPr lang="en-US" dirty="0" smtClean="0"/>
              <a:t>System Arrangement Should Protect Other Patients </a:t>
            </a:r>
          </a:p>
          <a:p>
            <a:pPr lvl="1">
              <a:spcBef>
                <a:spcPts val="1800"/>
              </a:spcBef>
            </a:pPr>
            <a:r>
              <a:rPr lang="en-US" dirty="0" smtClean="0"/>
              <a:t>Airflow from Clean to Less Clean</a:t>
            </a:r>
          </a:p>
          <a:p>
            <a:pPr lvl="1">
              <a:spcBef>
                <a:spcPts val="1800"/>
              </a:spcBef>
            </a:pPr>
            <a:r>
              <a:rPr lang="en-US" dirty="0" smtClean="0"/>
              <a:t>Reminder  </a:t>
            </a:r>
            <a:r>
              <a:rPr lang="en-US" dirty="0"/>
              <a:t>-  Do NOT house suspected/PUI cases in the same suite as Confirmed COVID Patients. </a:t>
            </a:r>
          </a:p>
          <a:p>
            <a:pPr lvl="1">
              <a:spcBef>
                <a:spcPts val="1800"/>
              </a:spcBef>
            </a:pPr>
            <a:endParaRPr lang="en-US" dirty="0" smtClean="0"/>
          </a:p>
          <a:p>
            <a:pPr>
              <a:spcBef>
                <a:spcPts val="1800"/>
              </a:spcBef>
            </a:pPr>
            <a:endParaRPr lang="en-US" dirty="0"/>
          </a:p>
        </p:txBody>
      </p:sp>
    </p:spTree>
    <p:extLst>
      <p:ext uri="{BB962C8B-B14F-4D97-AF65-F5344CB8AC3E}">
        <p14:creationId xmlns:p14="http://schemas.microsoft.com/office/powerpoint/2010/main" val="284103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Basics</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Basics</a:t>
            </a:r>
            <a:endParaRPr lang="en-US" sz="4400" b="1" dirty="0"/>
          </a:p>
          <a:p>
            <a:pPr>
              <a:spcBef>
                <a:spcPts val="1800"/>
              </a:spcBef>
            </a:pPr>
            <a:r>
              <a:rPr lang="en-US" smtClean="0"/>
              <a:t>Normal </a:t>
            </a:r>
            <a:r>
              <a:rPr lang="en-US" dirty="0" smtClean="0"/>
              <a:t>mode  - COVID patients best practice placement in Airborne Infectious Isolation (AII) Rooms </a:t>
            </a:r>
          </a:p>
          <a:p>
            <a:pPr>
              <a:spcBef>
                <a:spcPts val="1800"/>
              </a:spcBef>
            </a:pPr>
            <a:r>
              <a:rPr lang="en-US" smtClean="0"/>
              <a:t>Small Scale Surge </a:t>
            </a:r>
            <a:r>
              <a:rPr lang="en-US" dirty="0" smtClean="0"/>
              <a:t>Capacity Mode </a:t>
            </a:r>
            <a:r>
              <a:rPr lang="en-US" smtClean="0"/>
              <a:t>– Create Additional Dedicated AII or Temporary Patient Observation/Segregation Rooms with HEPA and negative pressure. </a:t>
            </a:r>
          </a:p>
          <a:p>
            <a:pPr>
              <a:spcBef>
                <a:spcPts val="1800"/>
              </a:spcBef>
            </a:pPr>
            <a:r>
              <a:rPr lang="en-US" smtClean="0"/>
              <a:t>Large </a:t>
            </a:r>
            <a:r>
              <a:rPr lang="en-US"/>
              <a:t>Scale Surge Capacity Mode – </a:t>
            </a:r>
            <a:r>
              <a:rPr lang="en-US" smtClean="0"/>
              <a:t>Establish Dedicated </a:t>
            </a:r>
            <a:r>
              <a:rPr lang="en-US"/>
              <a:t>Ward/Suite(s</a:t>
            </a:r>
            <a:r>
              <a:rPr lang="en-US" dirty="0" smtClean="0"/>
              <a:t>) and Establish Protocols with Clinical and Environmental Action Plans</a:t>
            </a:r>
          </a:p>
          <a:p>
            <a:pPr>
              <a:spcBef>
                <a:spcPts val="1800"/>
              </a:spcBef>
            </a:pPr>
            <a:r>
              <a:rPr lang="en-US" dirty="0" smtClean="0"/>
              <a:t>Understand: Temporary Patient Observation/Segregation areas are </a:t>
            </a:r>
            <a:r>
              <a:rPr lang="en-US" u="sng" smtClean="0"/>
              <a:t>not</a:t>
            </a:r>
            <a:r>
              <a:rPr lang="en-US" smtClean="0"/>
              <a:t> True AII </a:t>
            </a:r>
            <a:r>
              <a:rPr lang="en-US" dirty="0" smtClean="0"/>
              <a:t>Rooms and that is OK. </a:t>
            </a:r>
          </a:p>
          <a:p>
            <a:pPr>
              <a:spcBef>
                <a:spcPts val="1800"/>
              </a:spcBef>
            </a:pPr>
            <a:endParaRPr lang="en-US" dirty="0"/>
          </a:p>
        </p:txBody>
      </p:sp>
    </p:spTree>
    <p:extLst>
      <p:ext uri="{BB962C8B-B14F-4D97-AF65-F5344CB8AC3E}">
        <p14:creationId xmlns:p14="http://schemas.microsoft.com/office/powerpoint/2010/main" val="356796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Experts Across the Country</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Acknowledgements</a:t>
            </a:r>
            <a:endParaRPr lang="en-US" sz="4400" b="1" dirty="0"/>
          </a:p>
          <a:p>
            <a:pPr>
              <a:spcBef>
                <a:spcPts val="1800"/>
              </a:spcBef>
            </a:pPr>
            <a:r>
              <a:rPr lang="en-US" dirty="0" smtClean="0"/>
              <a:t>This information wouldn’t exist without the shared expertise of many people. We are grateful to the following and apologize if we missed anyone herein:</a:t>
            </a:r>
          </a:p>
          <a:p>
            <a:pPr>
              <a:spcBef>
                <a:spcPts val="1800"/>
              </a:spcBef>
            </a:pPr>
            <a:r>
              <a:rPr lang="en-US" dirty="0" smtClean="0"/>
              <a:t>Jonathan Flannery, ASHE</a:t>
            </a:r>
          </a:p>
          <a:p>
            <a:pPr>
              <a:spcBef>
                <a:spcPts val="1800"/>
              </a:spcBef>
            </a:pPr>
            <a:r>
              <a:rPr lang="en-US" dirty="0" smtClean="0"/>
              <a:t>Traci Hanegan, Coffman </a:t>
            </a:r>
            <a:r>
              <a:rPr lang="en-US" dirty="0" err="1" smtClean="0"/>
              <a:t>Eng</a:t>
            </a:r>
            <a:r>
              <a:rPr lang="en-US" dirty="0" smtClean="0"/>
              <a:t> –</a:t>
            </a:r>
          </a:p>
          <a:p>
            <a:pPr lvl="1">
              <a:spcBef>
                <a:spcPts val="1800"/>
              </a:spcBef>
            </a:pPr>
            <a:r>
              <a:rPr lang="en-US" dirty="0" smtClean="0"/>
              <a:t> Chair ASHRAE Tech </a:t>
            </a:r>
            <a:r>
              <a:rPr lang="en-US" dirty="0" err="1" smtClean="0"/>
              <a:t>Comm</a:t>
            </a:r>
            <a:r>
              <a:rPr lang="en-US" dirty="0" smtClean="0"/>
              <a:t> for Healthcare </a:t>
            </a:r>
          </a:p>
          <a:p>
            <a:pPr>
              <a:spcBef>
                <a:spcPts val="1800"/>
              </a:spcBef>
            </a:pPr>
            <a:r>
              <a:rPr lang="en-US" dirty="0" smtClean="0"/>
              <a:t>ASHRAE Standard 170 Committee especially Kevin Scarlett / John Williams (Wash State) and Ken Mead (CDC) </a:t>
            </a:r>
          </a:p>
          <a:p>
            <a:pPr>
              <a:spcBef>
                <a:spcPts val="1800"/>
              </a:spcBef>
            </a:pPr>
            <a:r>
              <a:rPr lang="en-US" dirty="0" smtClean="0"/>
              <a:t>TLC Engineering Solution Healthcare Center of Excellence Team including Aaron Johnson, Mark Costello, Jeff Stone and Ben Roseborough along with COO Jim Ferris and EVP Bob Danner</a:t>
            </a:r>
          </a:p>
          <a:p>
            <a:pPr>
              <a:spcBef>
                <a:spcPts val="1800"/>
              </a:spcBef>
            </a:pPr>
            <a:endParaRPr lang="en-US" dirty="0"/>
          </a:p>
        </p:txBody>
      </p:sp>
      <p:pic>
        <p:nvPicPr>
          <p:cNvPr id="4" name="Picture 3"/>
          <p:cNvPicPr>
            <a:picLocks noChangeAspect="1"/>
          </p:cNvPicPr>
          <p:nvPr/>
        </p:nvPicPr>
        <p:blipFill>
          <a:blip r:embed="rId3"/>
          <a:stretch>
            <a:fillRect/>
          </a:stretch>
        </p:blipFill>
        <p:spPr>
          <a:xfrm>
            <a:off x="5891369" y="2421167"/>
            <a:ext cx="1276528" cy="628738"/>
          </a:xfrm>
          <a:prstGeom prst="rect">
            <a:avLst/>
          </a:prstGeom>
        </p:spPr>
      </p:pic>
      <p:pic>
        <p:nvPicPr>
          <p:cNvPr id="5" name="Picture 4" descr="logo_ashrae"/>
          <p:cNvPicPr/>
          <p:nvPr/>
        </p:nvPicPr>
        <p:blipFill>
          <a:blip r:embed="rId4">
            <a:extLst>
              <a:ext uri="{28A0092B-C50C-407E-A947-70E740481C1C}">
                <a14:useLocalDpi xmlns:a14="http://schemas.microsoft.com/office/drawing/2010/main" val="0"/>
              </a:ext>
            </a:extLst>
          </a:blip>
          <a:srcRect/>
          <a:stretch>
            <a:fillRect/>
          </a:stretch>
        </p:blipFill>
        <p:spPr bwMode="auto">
          <a:xfrm>
            <a:off x="6796481" y="3049905"/>
            <a:ext cx="1097280" cy="758190"/>
          </a:xfrm>
          <a:prstGeom prst="rect">
            <a:avLst/>
          </a:prstGeom>
          <a:noFill/>
        </p:spPr>
      </p:pic>
    </p:spTree>
    <p:extLst>
      <p:ext uri="{BB962C8B-B14F-4D97-AF65-F5344CB8AC3E}">
        <p14:creationId xmlns:p14="http://schemas.microsoft.com/office/powerpoint/2010/main" val="2592921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Basics</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Warning – ICU Rooms</a:t>
            </a:r>
            <a:endParaRPr lang="en-US" sz="4400" b="1" dirty="0"/>
          </a:p>
          <a:p>
            <a:pPr>
              <a:spcBef>
                <a:spcPts val="1800"/>
              </a:spcBef>
            </a:pPr>
            <a:r>
              <a:rPr lang="en-US" dirty="0" smtClean="0"/>
              <a:t>COVID Patients May Require Intensive Care Treatment</a:t>
            </a:r>
          </a:p>
          <a:p>
            <a:pPr>
              <a:spcBef>
                <a:spcPts val="1800"/>
              </a:spcBef>
            </a:pPr>
            <a:r>
              <a:rPr lang="en-US" dirty="0" smtClean="0"/>
              <a:t>ICU Rooms May Be Positive Pressure – Verify and Address ! </a:t>
            </a:r>
          </a:p>
          <a:p>
            <a:pPr lvl="1">
              <a:spcBef>
                <a:spcPts val="1800"/>
              </a:spcBef>
            </a:pPr>
            <a:r>
              <a:rPr lang="en-US" dirty="0" smtClean="0"/>
              <a:t>Designate Specific Room(s) or Area(s) </a:t>
            </a:r>
          </a:p>
          <a:p>
            <a:pPr lvl="1">
              <a:spcBef>
                <a:spcPts val="1800"/>
              </a:spcBef>
            </a:pPr>
            <a:r>
              <a:rPr lang="en-US" dirty="0"/>
              <a:t>Proactively </a:t>
            </a:r>
            <a:r>
              <a:rPr lang="en-US" dirty="0" smtClean="0"/>
              <a:t>Review and Modify Test and Balance as Needed</a:t>
            </a:r>
          </a:p>
          <a:p>
            <a:pPr lvl="1">
              <a:spcBef>
                <a:spcPts val="1800"/>
              </a:spcBef>
            </a:pPr>
            <a:r>
              <a:rPr lang="en-US" dirty="0" smtClean="0"/>
              <a:t>Consider System Level, Once Through Air Approach Described Below</a:t>
            </a:r>
          </a:p>
          <a:p>
            <a:pPr lvl="1">
              <a:spcBef>
                <a:spcPts val="1800"/>
              </a:spcBef>
            </a:pPr>
            <a:r>
              <a:rPr lang="en-US" dirty="0" smtClean="0"/>
              <a:t>Recognize </a:t>
            </a:r>
            <a:r>
              <a:rPr lang="en-US" dirty="0"/>
              <a:t>T</a:t>
            </a:r>
            <a:r>
              <a:rPr lang="en-US" dirty="0" smtClean="0"/>
              <a:t>hat </a:t>
            </a:r>
            <a:r>
              <a:rPr lang="en-US" dirty="0"/>
              <a:t>C</a:t>
            </a:r>
            <a:r>
              <a:rPr lang="en-US" dirty="0" smtClean="0"/>
              <a:t>hanging the Outdoor Air Amount Might Impact Building Pressure Balance and Also Create Humidity Issues if Unmanaged</a:t>
            </a:r>
          </a:p>
          <a:p>
            <a:pPr lvl="1">
              <a:spcBef>
                <a:spcPts val="1800"/>
              </a:spcBef>
            </a:pPr>
            <a:endParaRPr lang="en-US" dirty="0" smtClean="0"/>
          </a:p>
          <a:p>
            <a:pPr>
              <a:spcBef>
                <a:spcPts val="1800"/>
              </a:spcBef>
            </a:pPr>
            <a:endParaRPr lang="en-US" dirty="0"/>
          </a:p>
        </p:txBody>
      </p:sp>
    </p:spTree>
    <p:extLst>
      <p:ext uri="{BB962C8B-B14F-4D97-AF65-F5344CB8AC3E}">
        <p14:creationId xmlns:p14="http://schemas.microsoft.com/office/powerpoint/2010/main" val="485277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Room</a:t>
            </a:r>
            <a:endParaRPr lang="en-US" dirty="0"/>
          </a:p>
        </p:txBody>
      </p:sp>
      <p:sp>
        <p:nvSpPr>
          <p:cNvPr id="14" name="Content Placeholder 13"/>
          <p:cNvSpPr>
            <a:spLocks noGrp="1"/>
          </p:cNvSpPr>
          <p:nvPr>
            <p:ph idx="1"/>
          </p:nvPr>
        </p:nvSpPr>
        <p:spPr>
          <a:xfrm>
            <a:off x="1284515" y="249555"/>
            <a:ext cx="10692332" cy="6263640"/>
          </a:xfrm>
        </p:spPr>
        <p:txBody>
          <a:bodyPr>
            <a:normAutofit/>
          </a:bodyPr>
          <a:lstStyle/>
          <a:p>
            <a:pPr marL="0" indent="0">
              <a:spcBef>
                <a:spcPts val="1800"/>
              </a:spcBef>
              <a:buNone/>
            </a:pPr>
            <a:r>
              <a:rPr lang="en-US" sz="4400" b="1" dirty="0" smtClean="0"/>
              <a:t>Examples - Patient Rooms</a:t>
            </a:r>
            <a:endParaRPr lang="en-US" sz="4400" b="1" dirty="0"/>
          </a:p>
        </p:txBody>
      </p:sp>
      <p:pic>
        <p:nvPicPr>
          <p:cNvPr id="3" name="Picture 2"/>
          <p:cNvPicPr>
            <a:picLocks noChangeAspect="1"/>
          </p:cNvPicPr>
          <p:nvPr/>
        </p:nvPicPr>
        <p:blipFill>
          <a:blip r:embed="rId3"/>
          <a:stretch>
            <a:fillRect/>
          </a:stretch>
        </p:blipFill>
        <p:spPr>
          <a:xfrm>
            <a:off x="6776648" y="789718"/>
            <a:ext cx="4315427" cy="6144482"/>
          </a:xfrm>
          <a:prstGeom prst="rect">
            <a:avLst/>
          </a:prstGeom>
        </p:spPr>
      </p:pic>
      <p:pic>
        <p:nvPicPr>
          <p:cNvPr id="7" name="Picture 6"/>
          <p:cNvPicPr>
            <a:picLocks noChangeAspect="1"/>
          </p:cNvPicPr>
          <p:nvPr/>
        </p:nvPicPr>
        <p:blipFill>
          <a:blip r:embed="rId4"/>
          <a:stretch>
            <a:fillRect/>
          </a:stretch>
        </p:blipFill>
        <p:spPr>
          <a:xfrm>
            <a:off x="2224474" y="913588"/>
            <a:ext cx="4182059" cy="5820587"/>
          </a:xfrm>
          <a:prstGeom prst="rect">
            <a:avLst/>
          </a:prstGeom>
        </p:spPr>
      </p:pic>
      <p:pic>
        <p:nvPicPr>
          <p:cNvPr id="8" name="Picture 7"/>
          <p:cNvPicPr>
            <a:picLocks noChangeAspect="1"/>
          </p:cNvPicPr>
          <p:nvPr/>
        </p:nvPicPr>
        <p:blipFill>
          <a:blip r:embed="rId5"/>
          <a:stretch>
            <a:fillRect/>
          </a:stretch>
        </p:blipFill>
        <p:spPr>
          <a:xfrm>
            <a:off x="12495931" y="5194783"/>
            <a:ext cx="8021169" cy="1086002"/>
          </a:xfrm>
          <a:prstGeom prst="rect">
            <a:avLst/>
          </a:prstGeom>
        </p:spPr>
      </p:pic>
    </p:spTree>
    <p:extLst>
      <p:ext uri="{BB962C8B-B14F-4D97-AF65-F5344CB8AC3E}">
        <p14:creationId xmlns:p14="http://schemas.microsoft.com/office/powerpoint/2010/main" val="161765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a:t>
            </a:r>
            <a:r>
              <a:rPr lang="en-US" dirty="0" smtClean="0"/>
              <a:t>Room</a:t>
            </a:r>
            <a:endParaRPr lang="en-US" dirty="0"/>
          </a:p>
        </p:txBody>
      </p:sp>
      <p:pic>
        <p:nvPicPr>
          <p:cNvPr id="4" name="Picture 3"/>
          <p:cNvPicPr>
            <a:picLocks noChangeAspect="1"/>
          </p:cNvPicPr>
          <p:nvPr/>
        </p:nvPicPr>
        <p:blipFill>
          <a:blip r:embed="rId3"/>
          <a:stretch>
            <a:fillRect/>
          </a:stretch>
        </p:blipFill>
        <p:spPr>
          <a:xfrm>
            <a:off x="3200401" y="0"/>
            <a:ext cx="6391274" cy="6858000"/>
          </a:xfrm>
          <a:prstGeom prst="rect">
            <a:avLst/>
          </a:prstGeom>
        </p:spPr>
      </p:pic>
      <p:sp>
        <p:nvSpPr>
          <p:cNvPr id="3" name="TextBox 2"/>
          <p:cNvSpPr txBox="1"/>
          <p:nvPr/>
        </p:nvSpPr>
        <p:spPr>
          <a:xfrm>
            <a:off x="1282044" y="358219"/>
            <a:ext cx="2045617" cy="1754326"/>
          </a:xfrm>
          <a:prstGeom prst="rect">
            <a:avLst/>
          </a:prstGeom>
          <a:noFill/>
        </p:spPr>
        <p:txBody>
          <a:bodyPr wrap="square" rtlCol="0">
            <a:spAutoFit/>
          </a:bodyPr>
          <a:lstStyle/>
          <a:p>
            <a:r>
              <a:rPr lang="en-US" dirty="0" smtClean="0">
                <a:solidFill>
                  <a:srgbClr val="FF0000"/>
                </a:solidFill>
              </a:rPr>
              <a:t>VARIETY OF APPROACHES – EVALUATE WHAT WORKS BEST FOR YOUR CONDITION(S)</a:t>
            </a:r>
            <a:endParaRPr lang="en-US" dirty="0">
              <a:solidFill>
                <a:srgbClr val="FF0000"/>
              </a:solidFill>
            </a:endParaRPr>
          </a:p>
        </p:txBody>
      </p:sp>
      <p:sp>
        <p:nvSpPr>
          <p:cNvPr id="5" name="TextBox 4"/>
          <p:cNvSpPr txBox="1"/>
          <p:nvPr/>
        </p:nvSpPr>
        <p:spPr>
          <a:xfrm>
            <a:off x="1282044" y="4102232"/>
            <a:ext cx="2045617" cy="3139321"/>
          </a:xfrm>
          <a:prstGeom prst="rect">
            <a:avLst/>
          </a:prstGeom>
          <a:noFill/>
        </p:spPr>
        <p:txBody>
          <a:bodyPr wrap="square" rtlCol="0">
            <a:spAutoFit/>
          </a:bodyPr>
          <a:lstStyle/>
          <a:p>
            <a:r>
              <a:rPr lang="en-US" dirty="0" smtClean="0">
                <a:solidFill>
                  <a:srgbClr val="FF0000"/>
                </a:solidFill>
              </a:rPr>
              <a:t>Consider: </a:t>
            </a:r>
          </a:p>
          <a:p>
            <a:r>
              <a:rPr lang="en-US" dirty="0" smtClean="0">
                <a:solidFill>
                  <a:srgbClr val="FF0000"/>
                </a:solidFill>
              </a:rPr>
              <a:t>-Door Closer</a:t>
            </a:r>
          </a:p>
          <a:p>
            <a:r>
              <a:rPr lang="en-US" dirty="0" smtClean="0">
                <a:solidFill>
                  <a:srgbClr val="FF0000"/>
                </a:solidFill>
              </a:rPr>
              <a:t>-Ability to Monitor Room Pressure</a:t>
            </a:r>
          </a:p>
          <a:p>
            <a:r>
              <a:rPr lang="en-US" dirty="0" smtClean="0">
                <a:solidFill>
                  <a:srgbClr val="FF0000"/>
                </a:solidFill>
              </a:rPr>
              <a:t>-Limit Patient Transfers</a:t>
            </a:r>
          </a:p>
          <a:p>
            <a:r>
              <a:rPr lang="en-US" dirty="0" smtClean="0">
                <a:solidFill>
                  <a:srgbClr val="FF0000"/>
                </a:solidFill>
              </a:rPr>
              <a:t>-Ventilate and Terminal Clean Before Re-Use</a:t>
            </a: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736905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200" y="1022350"/>
            <a:ext cx="3860800" cy="6434667"/>
          </a:xfrm>
          <a:prstGeom prst="rect">
            <a:avLst/>
          </a:prstGeom>
        </p:spPr>
      </p:pic>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065440" y="249555"/>
            <a:ext cx="10692332" cy="6263640"/>
          </a:xfrm>
        </p:spPr>
        <p:txBody>
          <a:bodyPr>
            <a:normAutofit/>
          </a:bodyPr>
          <a:lstStyle/>
          <a:p>
            <a:pPr marL="0" indent="0">
              <a:spcBef>
                <a:spcPts val="1800"/>
              </a:spcBef>
              <a:buNone/>
            </a:pPr>
            <a:r>
              <a:rPr lang="en-US" sz="4400" b="1" smtClean="0"/>
              <a:t>Examples - Patient </a:t>
            </a:r>
            <a:r>
              <a:rPr lang="en-US" sz="4400" b="1" dirty="0" smtClean="0"/>
              <a:t>Rooms</a:t>
            </a:r>
            <a:endParaRPr lang="en-US" sz="4400" b="1" dirty="0"/>
          </a:p>
        </p:txBody>
      </p:sp>
      <p:pic>
        <p:nvPicPr>
          <p:cNvPr id="8" name="Picture 7"/>
          <p:cNvPicPr>
            <a:picLocks noChangeAspect="1"/>
          </p:cNvPicPr>
          <p:nvPr/>
        </p:nvPicPr>
        <p:blipFill>
          <a:blip r:embed="rId4"/>
          <a:stretch>
            <a:fillRect/>
          </a:stretch>
        </p:blipFill>
        <p:spPr>
          <a:xfrm>
            <a:off x="12495931" y="5194783"/>
            <a:ext cx="8021169" cy="1086002"/>
          </a:xfrm>
          <a:prstGeom prst="rect">
            <a:avLst/>
          </a:prstGeom>
        </p:spPr>
      </p:pic>
      <p:sp>
        <p:nvSpPr>
          <p:cNvPr id="9" name="Text Placeholder 2"/>
          <p:cNvSpPr txBox="1">
            <a:spLocks/>
          </p:cNvSpPr>
          <p:nvPr/>
        </p:nvSpPr>
        <p:spPr>
          <a:xfrm>
            <a:off x="1069362" y="1089025"/>
            <a:ext cx="7763553" cy="55400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SMALL SCALE SURGE </a:t>
            </a:r>
          </a:p>
          <a:p>
            <a:pPr marL="0" indent="0">
              <a:buFont typeface="Arial" panose="020B0604020202020204" pitchFamily="34" charset="0"/>
              <a:buNone/>
            </a:pPr>
            <a:endParaRPr lang="en-US" smtClean="0"/>
          </a:p>
          <a:p>
            <a:pPr marL="0" indent="0">
              <a:buNone/>
            </a:pPr>
            <a:r>
              <a:rPr lang="en-US" u="sng"/>
              <a:t>HEPA to Outside</a:t>
            </a:r>
          </a:p>
          <a:p>
            <a:pPr lvl="1"/>
            <a:r>
              <a:rPr lang="en-US"/>
              <a:t>Single patient room with dedicated bathroom</a:t>
            </a:r>
          </a:p>
          <a:p>
            <a:pPr lvl="1"/>
            <a:r>
              <a:rPr lang="en-US"/>
              <a:t>Seal off return air grill in patient room</a:t>
            </a:r>
          </a:p>
          <a:p>
            <a:pPr lvl="1"/>
            <a:r>
              <a:rPr lang="en-US"/>
              <a:t>Place HEPA filtered negative air machine in patient room</a:t>
            </a:r>
          </a:p>
          <a:p>
            <a:pPr lvl="1"/>
            <a:r>
              <a:rPr lang="en-US"/>
              <a:t>Duct through exterior to outside</a:t>
            </a:r>
          </a:p>
          <a:p>
            <a:pPr lvl="2"/>
            <a:r>
              <a:rPr lang="en-US"/>
              <a:t>Remove window and enclose opening</a:t>
            </a:r>
          </a:p>
          <a:p>
            <a:pPr lvl="1"/>
            <a:r>
              <a:rPr lang="en-US"/>
              <a:t>Keep door to patient room closed</a:t>
            </a:r>
          </a:p>
          <a:p>
            <a:pPr lvl="1"/>
            <a:r>
              <a:rPr lang="en-US"/>
              <a:t>Verify negative pressure prior to placing room in service and monitor negative pressure while in service</a:t>
            </a:r>
          </a:p>
          <a:p>
            <a:pPr lvl="1"/>
            <a:r>
              <a:rPr lang="en-US"/>
              <a:t>Limit patient transport and patient transfers</a:t>
            </a:r>
          </a:p>
          <a:p>
            <a:pPr lvl="1"/>
            <a:r>
              <a:rPr lang="en-US"/>
              <a:t>Terminal cleaning after ACH removes potentially infections particles</a:t>
            </a:r>
          </a:p>
          <a:p>
            <a:pPr lvl="1"/>
            <a:endParaRPr lang="en-US" smtClean="0"/>
          </a:p>
          <a:p>
            <a:pPr lvl="1"/>
            <a:endParaRPr lang="en-US" dirty="0"/>
          </a:p>
        </p:txBody>
      </p:sp>
    </p:spTree>
    <p:extLst>
      <p:ext uri="{BB962C8B-B14F-4D97-AF65-F5344CB8AC3E}">
        <p14:creationId xmlns:p14="http://schemas.microsoft.com/office/powerpoint/2010/main" val="1902812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200" y="889000"/>
            <a:ext cx="3860800" cy="6180069"/>
          </a:xfrm>
          <a:prstGeom prst="rect">
            <a:avLst/>
          </a:prstGeom>
        </p:spPr>
      </p:pic>
      <p:sp>
        <p:nvSpPr>
          <p:cNvPr id="2" name="Title 1"/>
          <p:cNvSpPr>
            <a:spLocks noGrp="1"/>
          </p:cNvSpPr>
          <p:nvPr>
            <p:ph type="title"/>
          </p:nvPr>
        </p:nvSpPr>
        <p:spPr/>
        <p:txBody>
          <a:bodyPr/>
          <a:lstStyle/>
          <a:p>
            <a:r>
              <a:rPr lang="en-US" smtClean="0"/>
              <a:t>Patient Room</a:t>
            </a:r>
            <a:endParaRPr lang="en-US" dirty="0"/>
          </a:p>
        </p:txBody>
      </p:sp>
      <p:sp>
        <p:nvSpPr>
          <p:cNvPr id="14" name="Content Placeholder 13"/>
          <p:cNvSpPr>
            <a:spLocks noGrp="1"/>
          </p:cNvSpPr>
          <p:nvPr>
            <p:ph idx="1"/>
          </p:nvPr>
        </p:nvSpPr>
        <p:spPr>
          <a:xfrm>
            <a:off x="1065440" y="249555"/>
            <a:ext cx="10692332" cy="6263640"/>
          </a:xfrm>
        </p:spPr>
        <p:txBody>
          <a:bodyPr>
            <a:normAutofit/>
          </a:bodyPr>
          <a:lstStyle/>
          <a:p>
            <a:pPr marL="0" indent="0">
              <a:spcBef>
                <a:spcPts val="1800"/>
              </a:spcBef>
              <a:buNone/>
            </a:pPr>
            <a:r>
              <a:rPr lang="en-US" sz="4400" b="1" smtClean="0"/>
              <a:t>Examples - Patient </a:t>
            </a:r>
            <a:r>
              <a:rPr lang="en-US" sz="4400" b="1" dirty="0" smtClean="0"/>
              <a:t>Rooms</a:t>
            </a:r>
            <a:endParaRPr lang="en-US" sz="4400" b="1" dirty="0"/>
          </a:p>
        </p:txBody>
      </p:sp>
      <p:pic>
        <p:nvPicPr>
          <p:cNvPr id="8" name="Picture 7"/>
          <p:cNvPicPr>
            <a:picLocks noChangeAspect="1"/>
          </p:cNvPicPr>
          <p:nvPr/>
        </p:nvPicPr>
        <p:blipFill>
          <a:blip r:embed="rId4"/>
          <a:stretch>
            <a:fillRect/>
          </a:stretch>
        </p:blipFill>
        <p:spPr>
          <a:xfrm>
            <a:off x="12495931" y="5194783"/>
            <a:ext cx="8021169" cy="1086002"/>
          </a:xfrm>
          <a:prstGeom prst="rect">
            <a:avLst/>
          </a:prstGeom>
        </p:spPr>
      </p:pic>
      <p:sp>
        <p:nvSpPr>
          <p:cNvPr id="9" name="Text Placeholder 2"/>
          <p:cNvSpPr txBox="1">
            <a:spLocks/>
          </p:cNvSpPr>
          <p:nvPr/>
        </p:nvSpPr>
        <p:spPr>
          <a:xfrm>
            <a:off x="1069362" y="1089025"/>
            <a:ext cx="7763553" cy="55400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SMALL SCALE SURGE </a:t>
            </a:r>
          </a:p>
          <a:p>
            <a:pPr marL="0" indent="0">
              <a:buFont typeface="Arial" panose="020B0604020202020204" pitchFamily="34" charset="0"/>
              <a:buNone/>
            </a:pPr>
            <a:endParaRPr lang="en-US" dirty="0" smtClean="0"/>
          </a:p>
          <a:p>
            <a:pPr marL="0" indent="0">
              <a:buNone/>
            </a:pPr>
            <a:r>
              <a:rPr lang="en-US" u="sng" dirty="0"/>
              <a:t>HEPA to Return</a:t>
            </a:r>
          </a:p>
          <a:p>
            <a:pPr lvl="1"/>
            <a:r>
              <a:rPr lang="en-US" dirty="0"/>
              <a:t>Single patient room with dedicated bathroom</a:t>
            </a:r>
          </a:p>
          <a:p>
            <a:pPr lvl="1"/>
            <a:r>
              <a:rPr lang="en-US" dirty="0"/>
              <a:t>Place HEPA filtered negative air machine in patient room</a:t>
            </a:r>
          </a:p>
          <a:p>
            <a:pPr lvl="1"/>
            <a:r>
              <a:rPr lang="en-US" dirty="0"/>
              <a:t>Duct to return air grill</a:t>
            </a:r>
          </a:p>
          <a:p>
            <a:pPr lvl="2"/>
            <a:r>
              <a:rPr lang="en-US" dirty="0"/>
              <a:t>Seal off remaining part of return air grill</a:t>
            </a:r>
          </a:p>
          <a:p>
            <a:pPr lvl="2"/>
            <a:r>
              <a:rPr lang="en-US" dirty="0"/>
              <a:t>Verify impact that this will have to the overall air handling system – choosing rooms closest to the air handler may reduce impact </a:t>
            </a:r>
          </a:p>
          <a:p>
            <a:pPr lvl="1"/>
            <a:r>
              <a:rPr lang="en-US" dirty="0"/>
              <a:t>Keep door to patient room closed</a:t>
            </a:r>
          </a:p>
          <a:p>
            <a:pPr lvl="1"/>
            <a:r>
              <a:rPr lang="en-US" dirty="0"/>
              <a:t>Verify negative pressure prior to placing room in service and monitor negative pressure while in service</a:t>
            </a:r>
          </a:p>
          <a:p>
            <a:pPr lvl="1"/>
            <a:r>
              <a:rPr lang="en-US" dirty="0"/>
              <a:t>Limit patient transport and patient transfers</a:t>
            </a:r>
          </a:p>
          <a:p>
            <a:pPr lvl="1"/>
            <a:r>
              <a:rPr lang="en-US" dirty="0"/>
              <a:t>Terminal cleaning after ACH removes potentially infections particles</a:t>
            </a:r>
          </a:p>
          <a:p>
            <a:pPr lvl="1"/>
            <a:endParaRPr lang="en-US" dirty="0" smtClean="0"/>
          </a:p>
          <a:p>
            <a:pPr lvl="1"/>
            <a:endParaRPr lang="en-US" dirty="0"/>
          </a:p>
        </p:txBody>
      </p:sp>
    </p:spTree>
    <p:extLst>
      <p:ext uri="{BB962C8B-B14F-4D97-AF65-F5344CB8AC3E}">
        <p14:creationId xmlns:p14="http://schemas.microsoft.com/office/powerpoint/2010/main" val="3500787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200" y="393683"/>
            <a:ext cx="3860800" cy="5975383"/>
          </a:xfrm>
          <a:prstGeom prst="rect">
            <a:avLst/>
          </a:prstGeom>
        </p:spPr>
      </p:pic>
      <p:sp>
        <p:nvSpPr>
          <p:cNvPr id="2" name="Title 1"/>
          <p:cNvSpPr>
            <a:spLocks noGrp="1"/>
          </p:cNvSpPr>
          <p:nvPr>
            <p:ph type="title"/>
          </p:nvPr>
        </p:nvSpPr>
        <p:spPr/>
        <p:txBody>
          <a:bodyPr/>
          <a:lstStyle/>
          <a:p>
            <a:r>
              <a:rPr lang="en-US" smtClean="0"/>
              <a:t>Patient Room</a:t>
            </a:r>
            <a:endParaRPr lang="en-US" dirty="0"/>
          </a:p>
        </p:txBody>
      </p:sp>
      <p:sp>
        <p:nvSpPr>
          <p:cNvPr id="14" name="Content Placeholder 13"/>
          <p:cNvSpPr>
            <a:spLocks noGrp="1"/>
          </p:cNvSpPr>
          <p:nvPr>
            <p:ph idx="1"/>
          </p:nvPr>
        </p:nvSpPr>
        <p:spPr>
          <a:xfrm>
            <a:off x="1046390" y="249555"/>
            <a:ext cx="10692332" cy="6263640"/>
          </a:xfrm>
        </p:spPr>
        <p:txBody>
          <a:bodyPr>
            <a:normAutofit/>
          </a:bodyPr>
          <a:lstStyle/>
          <a:p>
            <a:pPr marL="0" indent="0">
              <a:spcBef>
                <a:spcPts val="1800"/>
              </a:spcBef>
              <a:buNone/>
            </a:pPr>
            <a:r>
              <a:rPr lang="en-US" sz="4400" b="1" smtClean="0"/>
              <a:t>Examples - Patient </a:t>
            </a:r>
            <a:r>
              <a:rPr lang="en-US" sz="4400" b="1" dirty="0" smtClean="0"/>
              <a:t>Rooms</a:t>
            </a:r>
            <a:endParaRPr lang="en-US" sz="4400" b="1" dirty="0"/>
          </a:p>
        </p:txBody>
      </p:sp>
      <p:pic>
        <p:nvPicPr>
          <p:cNvPr id="8" name="Picture 7"/>
          <p:cNvPicPr>
            <a:picLocks noChangeAspect="1"/>
          </p:cNvPicPr>
          <p:nvPr/>
        </p:nvPicPr>
        <p:blipFill>
          <a:blip r:embed="rId4"/>
          <a:stretch>
            <a:fillRect/>
          </a:stretch>
        </p:blipFill>
        <p:spPr>
          <a:xfrm>
            <a:off x="12495931" y="5194783"/>
            <a:ext cx="8021169" cy="1086002"/>
          </a:xfrm>
          <a:prstGeom prst="rect">
            <a:avLst/>
          </a:prstGeom>
        </p:spPr>
      </p:pic>
      <p:sp>
        <p:nvSpPr>
          <p:cNvPr id="9" name="Text Placeholder 2"/>
          <p:cNvSpPr txBox="1">
            <a:spLocks/>
          </p:cNvSpPr>
          <p:nvPr/>
        </p:nvSpPr>
        <p:spPr>
          <a:xfrm>
            <a:off x="1069362" y="1089025"/>
            <a:ext cx="7763553" cy="554008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SMALL SCALE SURGE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u="sng" dirty="0" smtClean="0"/>
              <a:t>HEPA to Corridor</a:t>
            </a:r>
          </a:p>
          <a:p>
            <a:pPr lvl="1"/>
            <a:r>
              <a:rPr lang="en-US" dirty="0" smtClean="0"/>
              <a:t>Single patient room with dedicated bathroom</a:t>
            </a:r>
          </a:p>
          <a:p>
            <a:pPr lvl="1"/>
            <a:r>
              <a:rPr lang="en-US" dirty="0" smtClean="0"/>
              <a:t>Create “airtight” vestibule to patient room</a:t>
            </a:r>
          </a:p>
          <a:p>
            <a:pPr lvl="2"/>
            <a:r>
              <a:rPr lang="en-US" dirty="0" smtClean="0"/>
              <a:t>Need minimum 5’-0” egress clearance in the corridor</a:t>
            </a:r>
          </a:p>
          <a:p>
            <a:pPr lvl="1"/>
            <a:r>
              <a:rPr lang="en-US" dirty="0" smtClean="0"/>
              <a:t>Seal off return air grill in patient room</a:t>
            </a:r>
          </a:p>
          <a:p>
            <a:pPr lvl="1"/>
            <a:r>
              <a:rPr lang="en-US" dirty="0" smtClean="0"/>
              <a:t>Place HEPA filtered negative air machine in vestibule</a:t>
            </a:r>
          </a:p>
          <a:p>
            <a:pPr lvl="1"/>
            <a:r>
              <a:rPr lang="en-US" dirty="0" smtClean="0"/>
              <a:t>Duct through vestibule to corridor</a:t>
            </a:r>
          </a:p>
          <a:p>
            <a:pPr lvl="1"/>
            <a:r>
              <a:rPr lang="en-US" dirty="0" smtClean="0"/>
              <a:t>Keep door to vestibule closed but door to patient room open</a:t>
            </a:r>
          </a:p>
          <a:p>
            <a:pPr lvl="2"/>
            <a:r>
              <a:rPr lang="en-US" dirty="0" smtClean="0"/>
              <a:t>Verify that patient room door is not a rated fire door!</a:t>
            </a:r>
          </a:p>
          <a:p>
            <a:pPr lvl="1"/>
            <a:r>
              <a:rPr lang="en-US" dirty="0" smtClean="0"/>
              <a:t>Verify negative pressure prior to placing room in service and monitor negative pressure while in service</a:t>
            </a:r>
          </a:p>
          <a:p>
            <a:pPr lvl="1"/>
            <a:r>
              <a:rPr lang="en-US" dirty="0" smtClean="0"/>
              <a:t>Limit patient transport and patient transfers</a:t>
            </a:r>
          </a:p>
          <a:p>
            <a:pPr lvl="1"/>
            <a:r>
              <a:rPr lang="en-US" dirty="0" smtClean="0"/>
              <a:t>Terminal cleaning after ACH removes potentially infections particles</a:t>
            </a:r>
          </a:p>
          <a:p>
            <a:pPr lvl="1"/>
            <a:endParaRPr lang="en-US" dirty="0" smtClean="0"/>
          </a:p>
          <a:p>
            <a:pPr lvl="1"/>
            <a:endParaRPr lang="en-US" dirty="0"/>
          </a:p>
        </p:txBody>
      </p:sp>
    </p:spTree>
    <p:extLst>
      <p:ext uri="{BB962C8B-B14F-4D97-AF65-F5344CB8AC3E}">
        <p14:creationId xmlns:p14="http://schemas.microsoft.com/office/powerpoint/2010/main" val="1258818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Patient Room</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Examples   -  Patient Rooms</a:t>
            </a:r>
            <a:endParaRPr lang="en-US" sz="4400" b="1" dirty="0"/>
          </a:p>
        </p:txBody>
      </p:sp>
      <p:pic>
        <p:nvPicPr>
          <p:cNvPr id="3" name="Picture 2"/>
          <p:cNvPicPr>
            <a:picLocks noChangeAspect="1"/>
          </p:cNvPicPr>
          <p:nvPr/>
        </p:nvPicPr>
        <p:blipFill>
          <a:blip r:embed="rId3"/>
          <a:stretch>
            <a:fillRect/>
          </a:stretch>
        </p:blipFill>
        <p:spPr>
          <a:xfrm>
            <a:off x="1462087" y="0"/>
            <a:ext cx="9934576" cy="6858000"/>
          </a:xfrm>
          <a:prstGeom prst="rect">
            <a:avLst/>
          </a:prstGeom>
        </p:spPr>
      </p:pic>
      <p:sp>
        <p:nvSpPr>
          <p:cNvPr id="4" name="TextBox 3"/>
          <p:cNvSpPr txBox="1"/>
          <p:nvPr/>
        </p:nvSpPr>
        <p:spPr>
          <a:xfrm>
            <a:off x="5203598" y="111118"/>
            <a:ext cx="301657" cy="372123"/>
          </a:xfrm>
          <a:prstGeom prst="rect">
            <a:avLst/>
          </a:prstGeom>
          <a:solidFill>
            <a:schemeClr val="bg1"/>
          </a:solidFill>
        </p:spPr>
        <p:txBody>
          <a:bodyPr wrap="square" rtlCol="0">
            <a:spAutoFit/>
          </a:bodyPr>
          <a:lstStyle/>
          <a:p>
            <a:r>
              <a:rPr lang="en-US" b="1" dirty="0" smtClean="0">
                <a:solidFill>
                  <a:srgbClr val="FF0000"/>
                </a:solidFill>
              </a:rPr>
              <a:t>7</a:t>
            </a:r>
            <a:endParaRPr lang="en-US" b="1" dirty="0">
              <a:solidFill>
                <a:srgbClr val="FF0000"/>
              </a:solidFill>
            </a:endParaRPr>
          </a:p>
        </p:txBody>
      </p:sp>
    </p:spTree>
    <p:extLst>
      <p:ext uri="{BB962C8B-B14F-4D97-AF65-F5344CB8AC3E}">
        <p14:creationId xmlns:p14="http://schemas.microsoft.com/office/powerpoint/2010/main" val="886962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Basics</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Warning – Rooms with Fan Coil Units</a:t>
            </a:r>
            <a:endParaRPr lang="en-US" sz="4400" b="1" dirty="0"/>
          </a:p>
          <a:p>
            <a:pPr>
              <a:spcBef>
                <a:spcPts val="1800"/>
              </a:spcBef>
            </a:pPr>
            <a:r>
              <a:rPr lang="en-US" dirty="0" smtClean="0"/>
              <a:t>Avoid Use for COVID Patients IF YOU CAN</a:t>
            </a:r>
          </a:p>
          <a:p>
            <a:pPr>
              <a:spcBef>
                <a:spcPts val="1800"/>
              </a:spcBef>
            </a:pPr>
            <a:r>
              <a:rPr lang="en-US" dirty="0" smtClean="0"/>
              <a:t>IF YOU MUST:  </a:t>
            </a:r>
          </a:p>
          <a:p>
            <a:pPr lvl="1">
              <a:spcBef>
                <a:spcPts val="1800"/>
              </a:spcBef>
            </a:pPr>
            <a:r>
              <a:rPr lang="en-US" dirty="0"/>
              <a:t>Avoid Contaminating Fan Coil Unit IF YOU CAN</a:t>
            </a:r>
          </a:p>
          <a:p>
            <a:pPr lvl="1">
              <a:spcBef>
                <a:spcPts val="1800"/>
              </a:spcBef>
            </a:pPr>
            <a:r>
              <a:rPr lang="en-US" dirty="0" smtClean="0"/>
              <a:t>Consider Option 7 (previous slide) as Best Approach </a:t>
            </a:r>
          </a:p>
          <a:p>
            <a:pPr lvl="1">
              <a:spcBef>
                <a:spcPts val="1800"/>
              </a:spcBef>
            </a:pPr>
            <a:r>
              <a:rPr lang="en-US" dirty="0" smtClean="0"/>
              <a:t>Fan Coil Unit Has Inadequate Air Changes, Filtration for This Purpose </a:t>
            </a:r>
          </a:p>
          <a:p>
            <a:pPr lvl="1">
              <a:spcBef>
                <a:spcPts val="1800"/>
              </a:spcBef>
            </a:pPr>
            <a:r>
              <a:rPr lang="en-US" dirty="0" smtClean="0"/>
              <a:t>If No Other Option Than Using Fan Coil, Then </a:t>
            </a:r>
            <a:r>
              <a:rPr lang="en-US" u="sng" dirty="0" smtClean="0"/>
              <a:t>Increase Room Exhaust</a:t>
            </a:r>
          </a:p>
          <a:p>
            <a:pPr lvl="2">
              <a:spcBef>
                <a:spcPts val="1800"/>
              </a:spcBef>
            </a:pPr>
            <a:r>
              <a:rPr lang="en-US" dirty="0" smtClean="0"/>
              <a:t>May Be Accomplished By Adding Supplemental Local Exhaust Fan per Room </a:t>
            </a:r>
          </a:p>
          <a:p>
            <a:pPr lvl="2">
              <a:spcBef>
                <a:spcPts val="1800"/>
              </a:spcBef>
            </a:pPr>
            <a:r>
              <a:rPr lang="en-US" dirty="0" smtClean="0"/>
              <a:t>Consider System Level Approach By Enhanced Toilet Exhaust Airflow</a:t>
            </a:r>
          </a:p>
          <a:p>
            <a:pPr lvl="2">
              <a:spcBef>
                <a:spcPts val="1800"/>
              </a:spcBef>
            </a:pPr>
            <a:r>
              <a:rPr lang="en-US" dirty="0" smtClean="0"/>
              <a:t>Consider Means of Sanitizing Fan Coil Between Patients – Peroxide Fog, Other?</a:t>
            </a:r>
          </a:p>
          <a:p>
            <a:pPr lvl="2">
              <a:spcBef>
                <a:spcPts val="1800"/>
              </a:spcBef>
            </a:pPr>
            <a:r>
              <a:rPr lang="en-US" dirty="0" smtClean="0"/>
              <a:t>Deep Decontamination of Fan Coils After Event Is Over  </a:t>
            </a:r>
          </a:p>
          <a:p>
            <a:pPr>
              <a:spcBef>
                <a:spcPts val="1800"/>
              </a:spcBef>
            </a:pPr>
            <a:endParaRPr lang="en-US" dirty="0"/>
          </a:p>
        </p:txBody>
      </p:sp>
    </p:spTree>
    <p:extLst>
      <p:ext uri="{BB962C8B-B14F-4D97-AF65-F5344CB8AC3E}">
        <p14:creationId xmlns:p14="http://schemas.microsoft.com/office/powerpoint/2010/main" val="1160760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Patient Room</a:t>
            </a:r>
          </a:p>
        </p:txBody>
      </p:sp>
      <p:pic>
        <p:nvPicPr>
          <p:cNvPr id="5" name="Picture 4"/>
          <p:cNvPicPr>
            <a:picLocks noChangeAspect="1"/>
          </p:cNvPicPr>
          <p:nvPr/>
        </p:nvPicPr>
        <p:blipFill>
          <a:blip r:embed="rId3"/>
          <a:stretch>
            <a:fillRect/>
          </a:stretch>
        </p:blipFill>
        <p:spPr>
          <a:xfrm>
            <a:off x="1587721" y="0"/>
            <a:ext cx="9260484" cy="6858000"/>
          </a:xfrm>
          <a:prstGeom prst="rect">
            <a:avLst/>
          </a:prstGeom>
        </p:spPr>
      </p:pic>
      <p:sp>
        <p:nvSpPr>
          <p:cNvPr id="4" name="TextBox 3"/>
          <p:cNvSpPr txBox="1"/>
          <p:nvPr/>
        </p:nvSpPr>
        <p:spPr>
          <a:xfrm>
            <a:off x="7362336" y="6304529"/>
            <a:ext cx="301657" cy="372123"/>
          </a:xfrm>
          <a:prstGeom prst="rect">
            <a:avLst/>
          </a:prstGeom>
          <a:solidFill>
            <a:schemeClr val="bg1"/>
          </a:solidFill>
        </p:spPr>
        <p:txBody>
          <a:bodyPr wrap="square" rtlCol="0">
            <a:spAutoFit/>
          </a:bodyPr>
          <a:lstStyle/>
          <a:p>
            <a:r>
              <a:rPr lang="en-US" b="1" dirty="0" smtClean="0">
                <a:solidFill>
                  <a:srgbClr val="FF0000"/>
                </a:solidFill>
              </a:rPr>
              <a:t>8</a:t>
            </a:r>
            <a:endParaRPr lang="en-US" b="1" dirty="0">
              <a:solidFill>
                <a:srgbClr val="FF0000"/>
              </a:solidFill>
            </a:endParaRPr>
          </a:p>
        </p:txBody>
      </p:sp>
    </p:spTree>
    <p:extLst>
      <p:ext uri="{BB962C8B-B14F-4D97-AF65-F5344CB8AC3E}">
        <p14:creationId xmlns:p14="http://schemas.microsoft.com/office/powerpoint/2010/main" val="2172622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Patient Room</a:t>
            </a:r>
          </a:p>
        </p:txBody>
      </p:sp>
      <p:pic>
        <p:nvPicPr>
          <p:cNvPr id="3" name="Picture 2"/>
          <p:cNvPicPr>
            <a:picLocks noChangeAspect="1"/>
          </p:cNvPicPr>
          <p:nvPr/>
        </p:nvPicPr>
        <p:blipFill>
          <a:blip r:embed="rId3"/>
          <a:stretch>
            <a:fillRect/>
          </a:stretch>
        </p:blipFill>
        <p:spPr>
          <a:xfrm>
            <a:off x="1633068" y="0"/>
            <a:ext cx="8625357" cy="6870595"/>
          </a:xfrm>
          <a:prstGeom prst="rect">
            <a:avLst/>
          </a:prstGeom>
        </p:spPr>
      </p:pic>
    </p:spTree>
    <p:extLst>
      <p:ext uri="{BB962C8B-B14F-4D97-AF65-F5344CB8AC3E}">
        <p14:creationId xmlns:p14="http://schemas.microsoft.com/office/powerpoint/2010/main" val="148666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2275" y="5140237"/>
            <a:ext cx="8001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Summary</a:t>
            </a:r>
            <a:endParaRPr lang="en-US" dirty="0"/>
          </a:p>
        </p:txBody>
      </p:sp>
      <p:sp>
        <p:nvSpPr>
          <p:cNvPr id="11" name="Rectangle 10"/>
          <p:cNvSpPr/>
          <p:nvPr/>
        </p:nvSpPr>
        <p:spPr>
          <a:xfrm>
            <a:off x="2412275" y="3597185"/>
            <a:ext cx="80010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2412275" y="2080259"/>
            <a:ext cx="80010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2412275" y="550270"/>
            <a:ext cx="8001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Content Placeholder 2"/>
          <p:cNvSpPr txBox="1">
            <a:spLocks/>
          </p:cNvSpPr>
          <p:nvPr/>
        </p:nvSpPr>
        <p:spPr>
          <a:xfrm>
            <a:off x="2469425" y="218802"/>
            <a:ext cx="7886700" cy="608729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nSpc>
                <a:spcPct val="200000"/>
              </a:lnSpc>
              <a:buFont typeface="+mj-lt"/>
              <a:buAutoNum type="arabicPeriod"/>
            </a:pPr>
            <a:r>
              <a:rPr lang="en-US" sz="4950" b="1" dirty="0">
                <a:solidFill>
                  <a:srgbClr val="FFFFFF"/>
                </a:solidFill>
              </a:rPr>
              <a:t> </a:t>
            </a:r>
            <a:r>
              <a:rPr lang="en-US" sz="4950" b="1" dirty="0" smtClean="0">
                <a:solidFill>
                  <a:srgbClr val="FFFFFF"/>
                </a:solidFill>
              </a:rPr>
              <a:t>COVID 19 in Perspective</a:t>
            </a:r>
            <a:endParaRPr lang="en-US" sz="4950" b="1" dirty="0">
              <a:solidFill>
                <a:srgbClr val="FFFFFF"/>
              </a:solidFill>
            </a:endParaRPr>
          </a:p>
          <a:p>
            <a:pPr marL="385763" indent="-385763">
              <a:lnSpc>
                <a:spcPct val="200000"/>
              </a:lnSpc>
              <a:buFont typeface="+mj-lt"/>
              <a:buAutoNum type="arabicPeriod"/>
            </a:pPr>
            <a:r>
              <a:rPr lang="en-US" sz="4950" b="1" dirty="0">
                <a:solidFill>
                  <a:srgbClr val="FFFFFF"/>
                </a:solidFill>
              </a:rPr>
              <a:t> </a:t>
            </a:r>
            <a:r>
              <a:rPr lang="en-US" sz="4950" b="1" dirty="0" smtClean="0">
                <a:solidFill>
                  <a:srgbClr val="FFFFFF"/>
                </a:solidFill>
              </a:rPr>
              <a:t>Action Plan</a:t>
            </a:r>
            <a:endParaRPr lang="en-US" sz="4950" b="1" dirty="0">
              <a:solidFill>
                <a:srgbClr val="FFFFFF"/>
              </a:solidFill>
            </a:endParaRPr>
          </a:p>
          <a:p>
            <a:pPr marL="385763" indent="-385763">
              <a:lnSpc>
                <a:spcPct val="200000"/>
              </a:lnSpc>
              <a:buFont typeface="+mj-lt"/>
              <a:buAutoNum type="arabicPeriod"/>
            </a:pPr>
            <a:r>
              <a:rPr lang="en-US" sz="4950" b="1" dirty="0">
                <a:solidFill>
                  <a:srgbClr val="FFFFFF"/>
                </a:solidFill>
              </a:rPr>
              <a:t> </a:t>
            </a:r>
            <a:r>
              <a:rPr lang="en-US" sz="4950" b="1" dirty="0" smtClean="0">
                <a:solidFill>
                  <a:srgbClr val="FFFFFF"/>
                </a:solidFill>
              </a:rPr>
              <a:t>Implementation</a:t>
            </a:r>
            <a:endParaRPr lang="en-US" sz="4950" b="1" dirty="0">
              <a:solidFill>
                <a:srgbClr val="FFFFFF"/>
              </a:solidFill>
            </a:endParaRPr>
          </a:p>
          <a:p>
            <a:pPr marL="385763" indent="-385763">
              <a:lnSpc>
                <a:spcPct val="200000"/>
              </a:lnSpc>
              <a:buFont typeface="+mj-lt"/>
              <a:buAutoNum type="arabicPeriod"/>
            </a:pPr>
            <a:r>
              <a:rPr lang="en-US" sz="4950" b="1" dirty="0">
                <a:solidFill>
                  <a:srgbClr val="FFFFFF"/>
                </a:solidFill>
              </a:rPr>
              <a:t> </a:t>
            </a:r>
            <a:r>
              <a:rPr lang="en-US" sz="4950" b="1" dirty="0" smtClean="0">
                <a:solidFill>
                  <a:srgbClr val="FFFFFF"/>
                </a:solidFill>
              </a:rPr>
              <a:t>Other Factors</a:t>
            </a:r>
            <a:endParaRPr lang="en-US" sz="4950" b="1" dirty="0">
              <a:solidFill>
                <a:srgbClr val="FFFFFF"/>
              </a:solidFill>
            </a:endParaRPr>
          </a:p>
        </p:txBody>
      </p:sp>
    </p:spTree>
    <p:extLst>
      <p:ext uri="{BB962C8B-B14F-4D97-AF65-F5344CB8AC3E}">
        <p14:creationId xmlns:p14="http://schemas.microsoft.com/office/powerpoint/2010/main" val="1309185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Vestibule</a:t>
            </a:r>
            <a:endParaRPr lang="en-US" dirty="0"/>
          </a:p>
        </p:txBody>
      </p:sp>
      <p:pic>
        <p:nvPicPr>
          <p:cNvPr id="3" name="Picture 2"/>
          <p:cNvPicPr>
            <a:picLocks noChangeAspect="1"/>
          </p:cNvPicPr>
          <p:nvPr/>
        </p:nvPicPr>
        <p:blipFill>
          <a:blip r:embed="rId3"/>
          <a:stretch>
            <a:fillRect/>
          </a:stretch>
        </p:blipFill>
        <p:spPr>
          <a:xfrm>
            <a:off x="1313977" y="0"/>
            <a:ext cx="8711238" cy="6839184"/>
          </a:xfrm>
          <a:prstGeom prst="rect">
            <a:avLst/>
          </a:prstGeom>
        </p:spPr>
      </p:pic>
    </p:spTree>
    <p:extLst>
      <p:ext uri="{BB962C8B-B14F-4D97-AF65-F5344CB8AC3E}">
        <p14:creationId xmlns:p14="http://schemas.microsoft.com/office/powerpoint/2010/main" val="2287830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Bent Arrow 47"/>
          <p:cNvSpPr/>
          <p:nvPr/>
        </p:nvSpPr>
        <p:spPr>
          <a:xfrm rot="5400000">
            <a:off x="2915920" y="2560320"/>
            <a:ext cx="1696720" cy="2611120"/>
          </a:xfrm>
          <a:prstGeom prst="bentArrow">
            <a:avLst>
              <a:gd name="adj1" fmla="val 17547"/>
              <a:gd name="adj2" fmla="val 20888"/>
              <a:gd name="adj3" fmla="val 21472"/>
              <a:gd name="adj4" fmla="val 43750"/>
            </a:avLst>
          </a:prstGeom>
          <a:solidFill>
            <a:srgbClr val="ED8B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9" name="Bent Arrow 48"/>
          <p:cNvSpPr/>
          <p:nvPr/>
        </p:nvSpPr>
        <p:spPr>
          <a:xfrm rot="5400000" flipV="1">
            <a:off x="4658360" y="2636520"/>
            <a:ext cx="2773680" cy="1381760"/>
          </a:xfrm>
          <a:prstGeom prst="bentArrow">
            <a:avLst>
              <a:gd name="adj1" fmla="val 18701"/>
              <a:gd name="adj2" fmla="val 26969"/>
              <a:gd name="adj3" fmla="val 26575"/>
              <a:gd name="adj4" fmla="val 42963"/>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cxnSp>
        <p:nvCxnSpPr>
          <p:cNvPr id="11" name="Straight Connector 10"/>
          <p:cNvCxnSpPr/>
          <p:nvPr/>
        </p:nvCxnSpPr>
        <p:spPr>
          <a:xfrm>
            <a:off x="7167653" y="543593"/>
            <a:ext cx="50243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780422" y="1"/>
            <a:ext cx="418191" cy="5435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p:cNvSpPr txBox="1"/>
          <p:nvPr/>
        </p:nvSpPr>
        <p:spPr>
          <a:xfrm>
            <a:off x="4183653" y="4760749"/>
            <a:ext cx="3121387" cy="1487651"/>
          </a:xfrm>
          <a:prstGeom prst="rect">
            <a:avLst/>
          </a:prstGeom>
          <a:solidFill>
            <a:srgbClr val="00B050"/>
          </a:solidFill>
          <a:ln w="12700">
            <a:solidFill>
              <a:schemeClr val="accent1"/>
            </a:solidFill>
          </a:ln>
        </p:spPr>
        <p:txBody>
          <a:bodyPr wrap="square" rtlCol="0" anchor="b">
            <a:spAutoFit/>
          </a:bodyPr>
          <a:lstStyle/>
          <a:p>
            <a:pPr algn="ctr"/>
            <a:endParaRPr lang="en-US" sz="2400" b="1" dirty="0">
              <a:solidFill>
                <a:schemeClr val="accent6">
                  <a:lumMod val="10000"/>
                </a:schemeClr>
              </a:solidFill>
            </a:endParaRPr>
          </a:p>
          <a:p>
            <a:pPr algn="ctr"/>
            <a:r>
              <a:rPr lang="en-US" sz="4267" b="1" dirty="0" smtClean="0">
                <a:solidFill>
                  <a:schemeClr val="accent6">
                    <a:lumMod val="10000"/>
                  </a:schemeClr>
                </a:solidFill>
                <a:latin typeface="Aharoni" pitchFamily="2" charset="-79"/>
                <a:cs typeface="Aharoni" pitchFamily="2" charset="-79"/>
              </a:rPr>
              <a:t>AHU</a:t>
            </a:r>
            <a:endParaRPr lang="en-US" sz="4267" b="1" dirty="0">
              <a:solidFill>
                <a:schemeClr val="accent6">
                  <a:lumMod val="10000"/>
                </a:schemeClr>
              </a:solidFill>
              <a:latin typeface="Aharoni" pitchFamily="2" charset="-79"/>
              <a:cs typeface="Aharoni" pitchFamily="2" charset="-79"/>
            </a:endParaRPr>
          </a:p>
          <a:p>
            <a:pPr algn="ctr"/>
            <a:endParaRPr lang="en-US" sz="2400" b="1" dirty="0">
              <a:solidFill>
                <a:schemeClr val="accent6">
                  <a:lumMod val="10000"/>
                </a:schemeClr>
              </a:solidFill>
            </a:endParaRPr>
          </a:p>
        </p:txBody>
      </p:sp>
      <p:sp>
        <p:nvSpPr>
          <p:cNvPr id="45" name="TextBox 55"/>
          <p:cNvSpPr txBox="1">
            <a:spLocks noChangeArrowheads="1"/>
          </p:cNvSpPr>
          <p:nvPr/>
        </p:nvSpPr>
        <p:spPr bwMode="auto">
          <a:xfrm>
            <a:off x="8390323" y="2806275"/>
            <a:ext cx="2775517" cy="666977"/>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Supply Air to Patient Rooms</a:t>
            </a:r>
            <a:endParaRPr lang="en-US" sz="1867" b="1" spc="400" dirty="0">
              <a:latin typeface="Calibri" pitchFamily="34" charset="0"/>
            </a:endParaRPr>
          </a:p>
        </p:txBody>
      </p:sp>
      <p:sp>
        <p:nvSpPr>
          <p:cNvPr id="50" name="TextBox 55"/>
          <p:cNvSpPr txBox="1">
            <a:spLocks noChangeArrowheads="1"/>
          </p:cNvSpPr>
          <p:nvPr/>
        </p:nvSpPr>
        <p:spPr bwMode="auto">
          <a:xfrm>
            <a:off x="894080" y="2826595"/>
            <a:ext cx="1564640" cy="666977"/>
          </a:xfrm>
          <a:prstGeom prst="rect">
            <a:avLst/>
          </a:prstGeom>
          <a:noFill/>
          <a:ln w="9525">
            <a:noFill/>
            <a:miter lim="800000"/>
            <a:headEnd/>
            <a:tailEnd/>
          </a:ln>
        </p:spPr>
        <p:txBody>
          <a:bodyPr wrap="square">
            <a:spAutoFit/>
          </a:bodyPr>
          <a:lstStyle/>
          <a:p>
            <a:pPr algn="r" defTabSz="1219170">
              <a:defRPr/>
            </a:pPr>
            <a:r>
              <a:rPr lang="en-US" sz="1867" b="1" spc="400" dirty="0" smtClean="0">
                <a:latin typeface="Calibri" pitchFamily="34" charset="0"/>
              </a:rPr>
              <a:t>Outside Air</a:t>
            </a:r>
            <a:endParaRPr lang="en-US" sz="1867" b="1" spc="400" dirty="0">
              <a:latin typeface="Calibri" pitchFamily="34" charset="0"/>
            </a:endParaRPr>
          </a:p>
        </p:txBody>
      </p:sp>
      <p:sp>
        <p:nvSpPr>
          <p:cNvPr id="52" name="TextBox 55"/>
          <p:cNvSpPr txBox="1">
            <a:spLocks noChangeArrowheads="1"/>
          </p:cNvSpPr>
          <p:nvPr/>
        </p:nvSpPr>
        <p:spPr bwMode="auto">
          <a:xfrm>
            <a:off x="6734243" y="1861395"/>
            <a:ext cx="2531677" cy="666977"/>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Return Air from Patient Rooms</a:t>
            </a:r>
            <a:endParaRPr lang="en-US" sz="1867" b="1" spc="400" dirty="0">
              <a:latin typeface="Calibri" pitchFamily="34" charset="0"/>
            </a:endParaRPr>
          </a:p>
        </p:txBody>
      </p:sp>
      <p:sp>
        <p:nvSpPr>
          <p:cNvPr id="30" name="Bent Arrow 29"/>
          <p:cNvSpPr/>
          <p:nvPr/>
        </p:nvSpPr>
        <p:spPr>
          <a:xfrm rot="16200000" flipV="1">
            <a:off x="7501308" y="3458949"/>
            <a:ext cx="1696720" cy="2042160"/>
          </a:xfrm>
          <a:prstGeom prst="bentArrow">
            <a:avLst>
              <a:gd name="adj1" fmla="val 17547"/>
              <a:gd name="adj2" fmla="val 20888"/>
              <a:gd name="adj3" fmla="val 21472"/>
              <a:gd name="adj4" fmla="val 4375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2" name="TextBox 31"/>
          <p:cNvSpPr txBox="1"/>
          <p:nvPr/>
        </p:nvSpPr>
        <p:spPr>
          <a:xfrm>
            <a:off x="7012341" y="94670"/>
            <a:ext cx="5179659" cy="491225"/>
          </a:xfrm>
          <a:prstGeom prst="rect">
            <a:avLst/>
          </a:prstGeom>
          <a:noFill/>
        </p:spPr>
        <p:txBody>
          <a:bodyPr wrap="square" rtlCol="0">
            <a:spAutoFit/>
          </a:bodyPr>
          <a:lstStyle/>
          <a:p>
            <a:pPr>
              <a:lnSpc>
                <a:spcPts val="3467"/>
              </a:lnSpc>
            </a:pPr>
            <a:r>
              <a:rPr lang="en-US" sz="2133" b="1" cap="all" dirty="0" smtClean="0">
                <a:solidFill>
                  <a:srgbClr val="ED8B00"/>
                </a:solidFill>
                <a:latin typeface="Arial" pitchFamily="34" charset="0"/>
                <a:cs typeface="Arial" pitchFamily="34" charset="0"/>
              </a:rPr>
              <a:t>Typical Air Handler</a:t>
            </a:r>
            <a:endParaRPr lang="en-US" sz="2133" b="1" cap="all" dirty="0">
              <a:solidFill>
                <a:srgbClr val="ED8B00"/>
              </a:solidFill>
              <a:latin typeface="Arial" pitchFamily="34" charset="0"/>
              <a:cs typeface="Arial" pitchFamily="34" charset="0"/>
            </a:endParaRPr>
          </a:p>
        </p:txBody>
      </p:sp>
      <p:sp>
        <p:nvSpPr>
          <p:cNvPr id="34" name="TextBox 33"/>
          <p:cNvSpPr txBox="1"/>
          <p:nvPr/>
        </p:nvSpPr>
        <p:spPr>
          <a:xfrm>
            <a:off x="7048807" y="711209"/>
            <a:ext cx="3983270" cy="491225"/>
          </a:xfrm>
          <a:prstGeom prst="rect">
            <a:avLst/>
          </a:prstGeom>
          <a:noFill/>
        </p:spPr>
        <p:txBody>
          <a:bodyPr wrap="none" rtlCol="0">
            <a:spAutoFit/>
          </a:bodyPr>
          <a:lstStyle/>
          <a:p>
            <a:pPr>
              <a:lnSpc>
                <a:spcPts val="1467"/>
              </a:lnSpc>
            </a:pPr>
            <a:r>
              <a:rPr lang="en-US" sz="2133" b="1" cap="all" dirty="0" smtClean="0">
                <a:solidFill>
                  <a:schemeClr val="tx1">
                    <a:lumMod val="50000"/>
                  </a:schemeClr>
                </a:solidFill>
                <a:latin typeface="Arial" pitchFamily="34" charset="0"/>
                <a:cs typeface="Arial" pitchFamily="34" charset="0"/>
              </a:rPr>
              <a:t>With AIRSIDE ECONOMIZER</a:t>
            </a:r>
            <a:endParaRPr lang="en-US" sz="1600" b="1" cap="all" dirty="0">
              <a:solidFill>
                <a:schemeClr val="tx1">
                  <a:lumMod val="50000"/>
                </a:schemeClr>
              </a:solidFill>
              <a:latin typeface="Arial" pitchFamily="34" charset="0"/>
              <a:cs typeface="Arial" pitchFamily="34" charset="0"/>
            </a:endParaRPr>
          </a:p>
          <a:p>
            <a:pPr>
              <a:lnSpc>
                <a:spcPts val="1467"/>
              </a:lnSpc>
            </a:pPr>
            <a:endParaRPr lang="en-US" sz="2133" b="1" cap="all" dirty="0">
              <a:solidFill>
                <a:schemeClr val="tx1">
                  <a:lumMod val="50000"/>
                </a:schemeClr>
              </a:solidFill>
              <a:latin typeface="Arial" pitchFamily="34" charset="0"/>
              <a:cs typeface="Arial" pitchFamily="34" charset="0"/>
            </a:endParaRPr>
          </a:p>
        </p:txBody>
      </p:sp>
      <p:sp>
        <p:nvSpPr>
          <p:cNvPr id="2" name="Rectangle 1"/>
          <p:cNvSpPr/>
          <p:nvPr/>
        </p:nvSpPr>
        <p:spPr>
          <a:xfrm>
            <a:off x="5069840" y="2826595"/>
            <a:ext cx="1290017" cy="1909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94878" y="5895833"/>
            <a:ext cx="1585544" cy="96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rot="10800000">
            <a:off x="5800298" y="585894"/>
            <a:ext cx="1064525" cy="1355435"/>
          </a:xfrm>
          <a:prstGeom prst="rect">
            <a:avLst/>
          </a:prstGeom>
        </p:spPr>
      </p:pic>
      <p:sp>
        <p:nvSpPr>
          <p:cNvPr id="16" name="TextBox 55"/>
          <p:cNvSpPr txBox="1">
            <a:spLocks noChangeArrowheads="1"/>
          </p:cNvSpPr>
          <p:nvPr/>
        </p:nvSpPr>
        <p:spPr bwMode="auto">
          <a:xfrm>
            <a:off x="3595430" y="462897"/>
            <a:ext cx="2531677" cy="666977"/>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Relief Air from Patient Rooms</a:t>
            </a:r>
            <a:endParaRPr lang="en-US" sz="1867" b="1" spc="400" dirty="0">
              <a:latin typeface="Calibri" pitchFamily="34" charset="0"/>
            </a:endParaRPr>
          </a:p>
        </p:txBody>
      </p:sp>
      <p:sp>
        <p:nvSpPr>
          <p:cNvPr id="17" name="TextBox 55"/>
          <p:cNvSpPr txBox="1">
            <a:spLocks noChangeArrowheads="1"/>
          </p:cNvSpPr>
          <p:nvPr/>
        </p:nvSpPr>
        <p:spPr bwMode="auto">
          <a:xfrm>
            <a:off x="9370748" y="1096922"/>
            <a:ext cx="2827865" cy="1528945"/>
          </a:xfrm>
          <a:prstGeom prst="rect">
            <a:avLst/>
          </a:prstGeom>
          <a:noFill/>
          <a:ln w="9525">
            <a:solidFill>
              <a:srgbClr val="FF0000"/>
            </a:solidFill>
            <a:miter lim="800000"/>
            <a:headEnd/>
            <a:tailEnd/>
          </a:ln>
        </p:spPr>
        <p:txBody>
          <a:bodyPr wrap="square">
            <a:spAutoFit/>
          </a:bodyPr>
          <a:lstStyle/>
          <a:p>
            <a:pPr defTabSz="1219170">
              <a:defRPr/>
            </a:pPr>
            <a:r>
              <a:rPr lang="en-US" sz="1867" b="1" spc="400" dirty="0" smtClean="0">
                <a:latin typeface="Calibri" pitchFamily="34" charset="0"/>
              </a:rPr>
              <a:t>Increase Bathroom Exhaust Airflow to Create Room Negative Pressure</a:t>
            </a:r>
            <a:endParaRPr lang="en-US" sz="1867" b="1" spc="400" dirty="0">
              <a:latin typeface="Calibri" pitchFamily="34" charset="0"/>
            </a:endParaRPr>
          </a:p>
        </p:txBody>
      </p:sp>
      <p:sp>
        <p:nvSpPr>
          <p:cNvPr id="18" name="TextBox 55"/>
          <p:cNvSpPr txBox="1">
            <a:spLocks noChangeArrowheads="1"/>
          </p:cNvSpPr>
          <p:nvPr/>
        </p:nvSpPr>
        <p:spPr bwMode="auto">
          <a:xfrm>
            <a:off x="5976944" y="3064028"/>
            <a:ext cx="2531677" cy="379656"/>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Block Off</a:t>
            </a:r>
            <a:endParaRPr lang="en-US" sz="1867" b="1" spc="400" dirty="0">
              <a:latin typeface="Calibri" pitchFamily="34" charset="0"/>
            </a:endParaRPr>
          </a:p>
        </p:txBody>
      </p:sp>
      <p:sp>
        <p:nvSpPr>
          <p:cNvPr id="20" name="Title 1"/>
          <p:cNvSpPr txBox="1">
            <a:spLocks/>
          </p:cNvSpPr>
          <p:nvPr/>
        </p:nvSpPr>
        <p:spPr>
          <a:xfrm>
            <a:off x="0" y="0"/>
            <a:ext cx="914400" cy="6858000"/>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6" name="TextBox 5"/>
          <p:cNvSpPr txBox="1"/>
          <p:nvPr/>
        </p:nvSpPr>
        <p:spPr>
          <a:xfrm rot="16200000">
            <a:off x="-2587479" y="2879147"/>
            <a:ext cx="6153730" cy="584775"/>
          </a:xfrm>
          <a:prstGeom prst="rect">
            <a:avLst/>
          </a:prstGeom>
          <a:noFill/>
        </p:spPr>
        <p:txBody>
          <a:bodyPr wrap="square" rtlCol="0">
            <a:spAutoFit/>
          </a:bodyPr>
          <a:lstStyle/>
          <a:p>
            <a:r>
              <a:rPr lang="en-US" sz="3200" dirty="0" smtClean="0">
                <a:solidFill>
                  <a:schemeClr val="bg1"/>
                </a:solidFill>
              </a:rPr>
              <a:t> HVAC – Once Through Air</a:t>
            </a:r>
            <a:endParaRPr lang="en-US" sz="3200" dirty="0">
              <a:solidFill>
                <a:schemeClr val="bg1"/>
              </a:solidFill>
            </a:endParaRPr>
          </a:p>
        </p:txBody>
      </p:sp>
    </p:spTree>
    <p:extLst>
      <p:ext uri="{BB962C8B-B14F-4D97-AF65-F5344CB8AC3E}">
        <p14:creationId xmlns:p14="http://schemas.microsoft.com/office/powerpoint/2010/main" val="26997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7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p:bldP spid="16" grpId="1"/>
      <p:bldP spid="17" grpId="0" animBg="1"/>
      <p:bldP spid="1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Bent Arrow 47"/>
          <p:cNvSpPr/>
          <p:nvPr/>
        </p:nvSpPr>
        <p:spPr>
          <a:xfrm rot="5400000">
            <a:off x="2988342" y="2560320"/>
            <a:ext cx="1696720" cy="2611120"/>
          </a:xfrm>
          <a:prstGeom prst="bentArrow">
            <a:avLst>
              <a:gd name="adj1" fmla="val 17547"/>
              <a:gd name="adj2" fmla="val 20888"/>
              <a:gd name="adj3" fmla="val 21472"/>
              <a:gd name="adj4" fmla="val 43750"/>
            </a:avLst>
          </a:prstGeom>
          <a:solidFill>
            <a:srgbClr val="ED8B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9" name="Bent Arrow 48"/>
          <p:cNvSpPr/>
          <p:nvPr/>
        </p:nvSpPr>
        <p:spPr>
          <a:xfrm rot="5400000" flipV="1">
            <a:off x="4796490" y="2498389"/>
            <a:ext cx="2773680" cy="1658021"/>
          </a:xfrm>
          <a:prstGeom prst="bentArrow">
            <a:avLst>
              <a:gd name="adj1" fmla="val 18701"/>
              <a:gd name="adj2" fmla="val 26969"/>
              <a:gd name="adj3" fmla="val 26575"/>
              <a:gd name="adj4" fmla="val 42963"/>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cxnSp>
        <p:nvCxnSpPr>
          <p:cNvPr id="11" name="Straight Connector 10"/>
          <p:cNvCxnSpPr/>
          <p:nvPr/>
        </p:nvCxnSpPr>
        <p:spPr>
          <a:xfrm>
            <a:off x="7167653" y="543593"/>
            <a:ext cx="50243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780422" y="1"/>
            <a:ext cx="418191" cy="5435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p:cNvSpPr txBox="1"/>
          <p:nvPr/>
        </p:nvSpPr>
        <p:spPr>
          <a:xfrm>
            <a:off x="4183653" y="4760749"/>
            <a:ext cx="3121387" cy="1487651"/>
          </a:xfrm>
          <a:prstGeom prst="rect">
            <a:avLst/>
          </a:prstGeom>
          <a:solidFill>
            <a:srgbClr val="00B050"/>
          </a:solidFill>
          <a:ln w="12700">
            <a:solidFill>
              <a:schemeClr val="accent1"/>
            </a:solidFill>
          </a:ln>
        </p:spPr>
        <p:txBody>
          <a:bodyPr wrap="square" rtlCol="0" anchor="b">
            <a:spAutoFit/>
          </a:bodyPr>
          <a:lstStyle/>
          <a:p>
            <a:pPr algn="ctr"/>
            <a:endParaRPr lang="en-US" sz="2400" b="1" dirty="0">
              <a:solidFill>
                <a:schemeClr val="accent6">
                  <a:lumMod val="10000"/>
                </a:schemeClr>
              </a:solidFill>
            </a:endParaRPr>
          </a:p>
          <a:p>
            <a:pPr algn="ctr"/>
            <a:r>
              <a:rPr lang="en-US" sz="4267" b="1" dirty="0" smtClean="0">
                <a:solidFill>
                  <a:schemeClr val="accent6">
                    <a:lumMod val="10000"/>
                  </a:schemeClr>
                </a:solidFill>
                <a:latin typeface="Aharoni" pitchFamily="2" charset="-79"/>
                <a:cs typeface="Aharoni" pitchFamily="2" charset="-79"/>
              </a:rPr>
              <a:t>AHU</a:t>
            </a:r>
            <a:endParaRPr lang="en-US" sz="4267" b="1" dirty="0">
              <a:solidFill>
                <a:schemeClr val="accent6">
                  <a:lumMod val="10000"/>
                </a:schemeClr>
              </a:solidFill>
              <a:latin typeface="Aharoni" pitchFamily="2" charset="-79"/>
              <a:cs typeface="Aharoni" pitchFamily="2" charset="-79"/>
            </a:endParaRPr>
          </a:p>
          <a:p>
            <a:pPr algn="ctr"/>
            <a:endParaRPr lang="en-US" sz="2400" b="1" dirty="0">
              <a:solidFill>
                <a:schemeClr val="accent6">
                  <a:lumMod val="10000"/>
                </a:schemeClr>
              </a:solidFill>
            </a:endParaRPr>
          </a:p>
        </p:txBody>
      </p:sp>
      <p:sp>
        <p:nvSpPr>
          <p:cNvPr id="45" name="TextBox 55"/>
          <p:cNvSpPr txBox="1">
            <a:spLocks noChangeArrowheads="1"/>
          </p:cNvSpPr>
          <p:nvPr/>
        </p:nvSpPr>
        <p:spPr bwMode="auto">
          <a:xfrm>
            <a:off x="8390323" y="2806275"/>
            <a:ext cx="2775517" cy="666977"/>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Supply Air to Patient Rooms</a:t>
            </a:r>
            <a:endParaRPr lang="en-US" sz="1867" b="1" spc="400" dirty="0">
              <a:latin typeface="Calibri" pitchFamily="34" charset="0"/>
            </a:endParaRPr>
          </a:p>
        </p:txBody>
      </p:sp>
      <p:sp>
        <p:nvSpPr>
          <p:cNvPr id="50" name="TextBox 55"/>
          <p:cNvSpPr txBox="1">
            <a:spLocks noChangeArrowheads="1"/>
          </p:cNvSpPr>
          <p:nvPr/>
        </p:nvSpPr>
        <p:spPr bwMode="auto">
          <a:xfrm>
            <a:off x="894080" y="2826595"/>
            <a:ext cx="1564640" cy="666977"/>
          </a:xfrm>
          <a:prstGeom prst="rect">
            <a:avLst/>
          </a:prstGeom>
          <a:noFill/>
          <a:ln w="9525">
            <a:noFill/>
            <a:miter lim="800000"/>
            <a:headEnd/>
            <a:tailEnd/>
          </a:ln>
        </p:spPr>
        <p:txBody>
          <a:bodyPr wrap="square">
            <a:spAutoFit/>
          </a:bodyPr>
          <a:lstStyle/>
          <a:p>
            <a:pPr algn="r" defTabSz="1219170">
              <a:defRPr/>
            </a:pPr>
            <a:r>
              <a:rPr lang="en-US" sz="1867" b="1" spc="400" dirty="0" smtClean="0">
                <a:latin typeface="Calibri" pitchFamily="34" charset="0"/>
              </a:rPr>
              <a:t>Outside Air</a:t>
            </a:r>
            <a:endParaRPr lang="en-US" sz="1867" b="1" spc="400" dirty="0">
              <a:latin typeface="Calibri" pitchFamily="34" charset="0"/>
            </a:endParaRPr>
          </a:p>
        </p:txBody>
      </p:sp>
      <p:sp>
        <p:nvSpPr>
          <p:cNvPr id="52" name="TextBox 55"/>
          <p:cNvSpPr txBox="1">
            <a:spLocks noChangeArrowheads="1"/>
          </p:cNvSpPr>
          <p:nvPr/>
        </p:nvSpPr>
        <p:spPr bwMode="auto">
          <a:xfrm>
            <a:off x="6943939" y="2203207"/>
            <a:ext cx="2531677" cy="666977"/>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Return Air from Patient Rooms</a:t>
            </a:r>
            <a:endParaRPr lang="en-US" sz="1867" b="1" spc="400" dirty="0">
              <a:latin typeface="Calibri" pitchFamily="34" charset="0"/>
            </a:endParaRPr>
          </a:p>
        </p:txBody>
      </p:sp>
      <p:sp>
        <p:nvSpPr>
          <p:cNvPr id="30" name="Bent Arrow 29"/>
          <p:cNvSpPr/>
          <p:nvPr/>
        </p:nvSpPr>
        <p:spPr>
          <a:xfrm rot="16200000" flipV="1">
            <a:off x="7501308" y="3458949"/>
            <a:ext cx="1696720" cy="2042160"/>
          </a:xfrm>
          <a:prstGeom prst="bentArrow">
            <a:avLst>
              <a:gd name="adj1" fmla="val 17547"/>
              <a:gd name="adj2" fmla="val 20888"/>
              <a:gd name="adj3" fmla="val 21472"/>
              <a:gd name="adj4" fmla="val 4375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2" name="TextBox 31"/>
          <p:cNvSpPr txBox="1"/>
          <p:nvPr/>
        </p:nvSpPr>
        <p:spPr>
          <a:xfrm>
            <a:off x="7012341" y="94670"/>
            <a:ext cx="5179659" cy="491225"/>
          </a:xfrm>
          <a:prstGeom prst="rect">
            <a:avLst/>
          </a:prstGeom>
          <a:noFill/>
        </p:spPr>
        <p:txBody>
          <a:bodyPr wrap="square" rtlCol="0">
            <a:spAutoFit/>
          </a:bodyPr>
          <a:lstStyle/>
          <a:p>
            <a:pPr>
              <a:lnSpc>
                <a:spcPts val="3467"/>
              </a:lnSpc>
            </a:pPr>
            <a:r>
              <a:rPr lang="en-US" sz="2133" b="1" cap="all" dirty="0" smtClean="0">
                <a:solidFill>
                  <a:srgbClr val="ED8B00"/>
                </a:solidFill>
                <a:latin typeface="Arial" pitchFamily="34" charset="0"/>
                <a:cs typeface="Arial" pitchFamily="34" charset="0"/>
              </a:rPr>
              <a:t>Typical Air Handler</a:t>
            </a:r>
            <a:endParaRPr lang="en-US" sz="2133" b="1" cap="all" dirty="0">
              <a:solidFill>
                <a:srgbClr val="ED8B00"/>
              </a:solidFill>
              <a:latin typeface="Arial" pitchFamily="34" charset="0"/>
              <a:cs typeface="Arial" pitchFamily="34" charset="0"/>
            </a:endParaRPr>
          </a:p>
        </p:txBody>
      </p:sp>
      <p:sp>
        <p:nvSpPr>
          <p:cNvPr id="34" name="TextBox 33"/>
          <p:cNvSpPr txBox="1"/>
          <p:nvPr/>
        </p:nvSpPr>
        <p:spPr>
          <a:xfrm>
            <a:off x="7048807" y="711209"/>
            <a:ext cx="3696333" cy="477054"/>
          </a:xfrm>
          <a:prstGeom prst="rect">
            <a:avLst/>
          </a:prstGeom>
          <a:noFill/>
        </p:spPr>
        <p:txBody>
          <a:bodyPr wrap="none" rtlCol="0">
            <a:spAutoFit/>
          </a:bodyPr>
          <a:lstStyle/>
          <a:p>
            <a:pPr>
              <a:lnSpc>
                <a:spcPts val="1467"/>
              </a:lnSpc>
            </a:pPr>
            <a:r>
              <a:rPr lang="en-US" sz="2133" b="1" cap="all" dirty="0" smtClean="0">
                <a:solidFill>
                  <a:schemeClr val="tx1">
                    <a:lumMod val="50000"/>
                  </a:schemeClr>
                </a:solidFill>
                <a:latin typeface="Arial" pitchFamily="34" charset="0"/>
                <a:cs typeface="Arial" pitchFamily="34" charset="0"/>
              </a:rPr>
              <a:t>NO AIRSIDE ECONOMIZER</a:t>
            </a:r>
            <a:endParaRPr lang="en-US" sz="1600" b="1" cap="all" dirty="0">
              <a:solidFill>
                <a:schemeClr val="tx1">
                  <a:lumMod val="50000"/>
                </a:schemeClr>
              </a:solidFill>
              <a:latin typeface="Arial" pitchFamily="34" charset="0"/>
              <a:cs typeface="Arial" pitchFamily="34" charset="0"/>
            </a:endParaRPr>
          </a:p>
          <a:p>
            <a:pPr>
              <a:lnSpc>
                <a:spcPts val="1467"/>
              </a:lnSpc>
            </a:pPr>
            <a:endParaRPr lang="en-US" sz="2133" b="1" cap="all" dirty="0">
              <a:solidFill>
                <a:schemeClr val="tx1">
                  <a:lumMod val="50000"/>
                </a:schemeClr>
              </a:solidFill>
              <a:latin typeface="Arial" pitchFamily="34" charset="0"/>
              <a:cs typeface="Arial" pitchFamily="34" charset="0"/>
            </a:endParaRPr>
          </a:p>
        </p:txBody>
      </p:sp>
      <p:sp>
        <p:nvSpPr>
          <p:cNvPr id="2" name="Rectangle 1"/>
          <p:cNvSpPr/>
          <p:nvPr/>
        </p:nvSpPr>
        <p:spPr>
          <a:xfrm>
            <a:off x="5137341" y="2528372"/>
            <a:ext cx="1290017" cy="1909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94878" y="5895833"/>
            <a:ext cx="1585544" cy="96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5"/>
          <p:cNvSpPr txBox="1">
            <a:spLocks noChangeArrowheads="1"/>
          </p:cNvSpPr>
          <p:nvPr/>
        </p:nvSpPr>
        <p:spPr bwMode="auto">
          <a:xfrm>
            <a:off x="3836702" y="484593"/>
            <a:ext cx="2531677" cy="954300"/>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Temp Exhaust Air from Patient Rooms</a:t>
            </a:r>
            <a:endParaRPr lang="en-US" sz="1867" b="1" spc="400" dirty="0">
              <a:latin typeface="Calibri" pitchFamily="34" charset="0"/>
            </a:endParaRPr>
          </a:p>
        </p:txBody>
      </p:sp>
      <p:sp>
        <p:nvSpPr>
          <p:cNvPr id="17" name="TextBox 55"/>
          <p:cNvSpPr txBox="1">
            <a:spLocks noChangeArrowheads="1"/>
          </p:cNvSpPr>
          <p:nvPr/>
        </p:nvSpPr>
        <p:spPr bwMode="auto">
          <a:xfrm>
            <a:off x="9370748" y="1096922"/>
            <a:ext cx="2827865" cy="1528945"/>
          </a:xfrm>
          <a:prstGeom prst="rect">
            <a:avLst/>
          </a:prstGeom>
          <a:noFill/>
          <a:ln w="9525">
            <a:solidFill>
              <a:srgbClr val="FF0000"/>
            </a:solidFill>
            <a:miter lim="800000"/>
            <a:headEnd/>
            <a:tailEnd/>
          </a:ln>
        </p:spPr>
        <p:txBody>
          <a:bodyPr wrap="square">
            <a:spAutoFit/>
          </a:bodyPr>
          <a:lstStyle/>
          <a:p>
            <a:pPr defTabSz="1219170">
              <a:defRPr/>
            </a:pPr>
            <a:r>
              <a:rPr lang="en-US" sz="1867" b="1" spc="400" dirty="0" smtClean="0">
                <a:latin typeface="Calibri" pitchFamily="34" charset="0"/>
              </a:rPr>
              <a:t>Increase Bathroom Exhaust Airflow to Create Room Negative Pressure</a:t>
            </a:r>
            <a:endParaRPr lang="en-US" sz="1867" b="1" spc="400" dirty="0">
              <a:latin typeface="Calibri" pitchFamily="34" charset="0"/>
            </a:endParaRPr>
          </a:p>
        </p:txBody>
      </p:sp>
      <p:sp>
        <p:nvSpPr>
          <p:cNvPr id="18" name="TextBox 55"/>
          <p:cNvSpPr txBox="1">
            <a:spLocks noChangeArrowheads="1"/>
          </p:cNvSpPr>
          <p:nvPr/>
        </p:nvSpPr>
        <p:spPr bwMode="auto">
          <a:xfrm>
            <a:off x="4096015" y="2160708"/>
            <a:ext cx="2531677" cy="379656"/>
          </a:xfrm>
          <a:prstGeom prst="rect">
            <a:avLst/>
          </a:prstGeom>
          <a:noFill/>
          <a:ln w="9525">
            <a:noFill/>
            <a:miter lim="800000"/>
            <a:headEnd/>
            <a:tailEnd/>
          </a:ln>
        </p:spPr>
        <p:txBody>
          <a:bodyPr wrap="square">
            <a:spAutoFit/>
          </a:bodyPr>
          <a:lstStyle/>
          <a:p>
            <a:pPr defTabSz="1219170">
              <a:defRPr/>
            </a:pPr>
            <a:r>
              <a:rPr lang="en-US" sz="1867" b="1" spc="400" dirty="0" smtClean="0">
                <a:latin typeface="Calibri" pitchFamily="34" charset="0"/>
              </a:rPr>
              <a:t>Block Off</a:t>
            </a:r>
            <a:endParaRPr lang="en-US" sz="1867" b="1" spc="400" dirty="0">
              <a:latin typeface="Calibri" pitchFamily="34" charset="0"/>
            </a:endParaRPr>
          </a:p>
        </p:txBody>
      </p:sp>
      <p:pic>
        <p:nvPicPr>
          <p:cNvPr id="19" name="Picture 18"/>
          <p:cNvPicPr>
            <a:picLocks noChangeAspect="1"/>
          </p:cNvPicPr>
          <p:nvPr/>
        </p:nvPicPr>
        <p:blipFill>
          <a:blip r:embed="rId3"/>
          <a:stretch>
            <a:fillRect/>
          </a:stretch>
        </p:blipFill>
        <p:spPr>
          <a:xfrm rot="10800000">
            <a:off x="6037462" y="574502"/>
            <a:ext cx="1064525" cy="1355435"/>
          </a:xfrm>
          <a:prstGeom prst="rect">
            <a:avLst/>
          </a:prstGeom>
        </p:spPr>
      </p:pic>
      <p:sp>
        <p:nvSpPr>
          <p:cNvPr id="5" name="Right Arrow 4"/>
          <p:cNvSpPr/>
          <p:nvPr/>
        </p:nvSpPr>
        <p:spPr>
          <a:xfrm>
            <a:off x="4183653" y="3253856"/>
            <a:ext cx="1436025" cy="671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55"/>
          <p:cNvSpPr txBox="1">
            <a:spLocks noChangeArrowheads="1"/>
          </p:cNvSpPr>
          <p:nvPr/>
        </p:nvSpPr>
        <p:spPr bwMode="auto">
          <a:xfrm>
            <a:off x="1319577" y="3549502"/>
            <a:ext cx="2827865" cy="666977"/>
          </a:xfrm>
          <a:prstGeom prst="rect">
            <a:avLst/>
          </a:prstGeom>
          <a:noFill/>
          <a:ln w="9525">
            <a:solidFill>
              <a:srgbClr val="FF0000"/>
            </a:solidFill>
            <a:miter lim="800000"/>
            <a:headEnd/>
            <a:tailEnd/>
          </a:ln>
        </p:spPr>
        <p:txBody>
          <a:bodyPr wrap="square">
            <a:spAutoFit/>
          </a:bodyPr>
          <a:lstStyle/>
          <a:p>
            <a:pPr defTabSz="1219170">
              <a:defRPr/>
            </a:pPr>
            <a:r>
              <a:rPr lang="en-US" sz="1867" b="1" spc="400" dirty="0" smtClean="0">
                <a:latin typeface="Calibri" pitchFamily="34" charset="0"/>
              </a:rPr>
              <a:t>Pre-Conditioned Outside Air</a:t>
            </a:r>
            <a:endParaRPr lang="en-US" sz="1867" b="1" spc="400" dirty="0">
              <a:latin typeface="Calibri" pitchFamily="34" charset="0"/>
            </a:endParaRPr>
          </a:p>
        </p:txBody>
      </p:sp>
      <p:sp>
        <p:nvSpPr>
          <p:cNvPr id="23" name="TextBox 22"/>
          <p:cNvSpPr txBox="1"/>
          <p:nvPr/>
        </p:nvSpPr>
        <p:spPr>
          <a:xfrm rot="16200000">
            <a:off x="-2587479" y="2879147"/>
            <a:ext cx="6153730" cy="584775"/>
          </a:xfrm>
          <a:prstGeom prst="rect">
            <a:avLst/>
          </a:prstGeom>
          <a:noFill/>
        </p:spPr>
        <p:txBody>
          <a:bodyPr wrap="square" rtlCol="0">
            <a:spAutoFit/>
          </a:bodyPr>
          <a:lstStyle/>
          <a:p>
            <a:r>
              <a:rPr lang="en-US" sz="3200" dirty="0" smtClean="0">
                <a:solidFill>
                  <a:schemeClr val="bg1"/>
                </a:solidFill>
              </a:rPr>
              <a:t> HVAC – Once Through Air</a:t>
            </a:r>
            <a:endParaRPr lang="en-US" sz="3200" dirty="0">
              <a:solidFill>
                <a:schemeClr val="bg1"/>
              </a:solidFill>
            </a:endParaRPr>
          </a:p>
        </p:txBody>
      </p:sp>
      <p:sp>
        <p:nvSpPr>
          <p:cNvPr id="22" name="TextBox 55"/>
          <p:cNvSpPr txBox="1">
            <a:spLocks noChangeArrowheads="1"/>
          </p:cNvSpPr>
          <p:nvPr/>
        </p:nvSpPr>
        <p:spPr bwMode="auto">
          <a:xfrm>
            <a:off x="8917757" y="5619794"/>
            <a:ext cx="3274243" cy="1241622"/>
          </a:xfrm>
          <a:prstGeom prst="rect">
            <a:avLst/>
          </a:prstGeom>
          <a:noFill/>
          <a:ln w="9525">
            <a:solidFill>
              <a:srgbClr val="FF0000"/>
            </a:solidFill>
            <a:miter lim="800000"/>
            <a:headEnd/>
            <a:tailEnd/>
          </a:ln>
        </p:spPr>
        <p:txBody>
          <a:bodyPr wrap="square">
            <a:spAutoFit/>
          </a:bodyPr>
          <a:lstStyle/>
          <a:p>
            <a:pPr defTabSz="1219170">
              <a:defRPr/>
            </a:pPr>
            <a:r>
              <a:rPr lang="en-US" sz="1867" b="1" spc="400" dirty="0" smtClean="0">
                <a:latin typeface="Calibri" pitchFamily="34" charset="0"/>
              </a:rPr>
              <a:t>Lower Chilled Water Supply Temp as Needed for Humidity Control / Capacity</a:t>
            </a:r>
            <a:endParaRPr lang="en-US" sz="1867" b="1" spc="400" dirty="0">
              <a:latin typeface="Calibri" pitchFamily="34" charset="0"/>
            </a:endParaRPr>
          </a:p>
        </p:txBody>
      </p:sp>
    </p:spTree>
    <p:extLst>
      <p:ext uri="{BB962C8B-B14F-4D97-AF65-F5344CB8AC3E}">
        <p14:creationId xmlns:p14="http://schemas.microsoft.com/office/powerpoint/2010/main" val="228716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7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75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75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1000"/>
                                  </p:stCondLst>
                                  <p:childTnLst>
                                    <p:set>
                                      <p:cBhvr>
                                        <p:cTn id="38" dur="1" fill="hold">
                                          <p:stCondLst>
                                            <p:cond delay="0"/>
                                          </p:stCondLst>
                                        </p:cTn>
                                        <p:tgtEl>
                                          <p:spTgt spid="48"/>
                                        </p:tgtEl>
                                        <p:attrNameLst>
                                          <p:attrName>style.visibility</p:attrName>
                                        </p:attrNameLst>
                                      </p:cBhvr>
                                      <p:to>
                                        <p:strVal val="hidden"/>
                                      </p:to>
                                    </p:set>
                                  </p:childTnLst>
                                </p:cTn>
                              </p:par>
                              <p:par>
                                <p:cTn id="39" presetID="1" presetClass="exit" presetSubtype="0" fill="hold" grpId="0" nodeType="withEffect">
                                  <p:stCondLst>
                                    <p:cond delay="100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ntr" presetSubtype="0" fill="hold" grpId="0" nodeType="withEffect">
                                  <p:stCondLst>
                                    <p:cond delay="75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p:bldP spid="2" grpId="0" animBg="1"/>
      <p:bldP spid="2" grpId="1" animBg="1"/>
      <p:bldP spid="16" grpId="0"/>
      <p:bldP spid="16" grpId="1"/>
      <p:bldP spid="17" grpId="0" animBg="1"/>
      <p:bldP spid="17" grpId="1" animBg="1"/>
      <p:bldP spid="18" grpId="0"/>
      <p:bldP spid="5" grpId="0" animBg="1"/>
      <p:bldP spid="21" grpId="0" animBg="1"/>
      <p:bldP spid="21" grpId="1" animBg="1"/>
      <p:bldP spid="22" grpId="0" animBg="1"/>
      <p:bldP spid="2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Further Considerations</a:t>
            </a:r>
            <a:endParaRPr lang="en-US" sz="4400" b="1" dirty="0"/>
          </a:p>
          <a:p>
            <a:pPr>
              <a:spcBef>
                <a:spcPts val="1800"/>
              </a:spcBef>
            </a:pPr>
            <a:r>
              <a:rPr lang="en-US" dirty="0" smtClean="0"/>
              <a:t>Emergency Department</a:t>
            </a:r>
          </a:p>
          <a:p>
            <a:pPr lvl="1">
              <a:spcBef>
                <a:spcPts val="1800"/>
              </a:spcBef>
            </a:pPr>
            <a:r>
              <a:rPr lang="en-US" dirty="0" smtClean="0"/>
              <a:t>Restrict Access (?) </a:t>
            </a:r>
          </a:p>
          <a:p>
            <a:pPr lvl="1">
              <a:spcBef>
                <a:spcPts val="1800"/>
              </a:spcBef>
            </a:pPr>
            <a:r>
              <a:rPr lang="en-US" dirty="0" smtClean="0"/>
              <a:t>Triage Protocols  - Off-Site (?)</a:t>
            </a:r>
          </a:p>
          <a:p>
            <a:pPr lvl="1">
              <a:spcBef>
                <a:spcPts val="1800"/>
              </a:spcBef>
            </a:pPr>
            <a:r>
              <a:rPr lang="en-US" dirty="0" smtClean="0"/>
              <a:t>Manage Patient Waiting Areas</a:t>
            </a:r>
          </a:p>
          <a:p>
            <a:pPr lvl="1">
              <a:spcBef>
                <a:spcPts val="1800"/>
              </a:spcBef>
            </a:pPr>
            <a:r>
              <a:rPr lang="en-US" dirty="0" smtClean="0"/>
              <a:t>Use of UV or Peroxide Disinfectant Systems for Rooms</a:t>
            </a:r>
          </a:p>
          <a:p>
            <a:pPr lvl="1">
              <a:spcBef>
                <a:spcPts val="1800"/>
              </a:spcBef>
            </a:pPr>
            <a:r>
              <a:rPr lang="en-US" dirty="0" smtClean="0"/>
              <a:t>Evaluate Air System Operation and Alternative Measures</a:t>
            </a:r>
          </a:p>
          <a:p>
            <a:pPr lvl="2">
              <a:spcBef>
                <a:spcPts val="1800"/>
              </a:spcBef>
            </a:pPr>
            <a:r>
              <a:rPr lang="en-US" dirty="0" smtClean="0"/>
              <a:t>Example:  Convert Open Bay or Trauma Room with Use of HEPA Recirculation Unit to Multiple Patient Station  </a:t>
            </a:r>
          </a:p>
          <a:p>
            <a:pPr lvl="2">
              <a:spcBef>
                <a:spcPts val="1800"/>
              </a:spcBef>
            </a:pPr>
            <a:r>
              <a:rPr lang="en-US" dirty="0" smtClean="0"/>
              <a:t>Example:  Convert AHU temporarily to Once Through Air System, supplement make up air needs with temporary A/C as needed</a:t>
            </a:r>
          </a:p>
          <a:p>
            <a:pPr lvl="2">
              <a:spcBef>
                <a:spcPts val="1800"/>
              </a:spcBef>
            </a:pPr>
            <a:r>
              <a:rPr lang="en-US" dirty="0" smtClean="0"/>
              <a:t>Have a Contingency / Fall-Back Plan </a:t>
            </a:r>
          </a:p>
          <a:p>
            <a:pPr>
              <a:spcBef>
                <a:spcPts val="1800"/>
              </a:spcBef>
            </a:pPr>
            <a:endParaRPr lang="en-US" dirty="0" smtClean="0"/>
          </a:p>
          <a:p>
            <a:pPr>
              <a:spcBef>
                <a:spcPts val="1800"/>
              </a:spcBef>
            </a:pPr>
            <a:endParaRPr lang="en-US" dirty="0"/>
          </a:p>
        </p:txBody>
      </p:sp>
    </p:spTree>
    <p:extLst>
      <p:ext uri="{BB962C8B-B14F-4D97-AF65-F5344CB8AC3E}">
        <p14:creationId xmlns:p14="http://schemas.microsoft.com/office/powerpoint/2010/main" val="3966239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normAutofit/>
          </a:bodyPr>
          <a:lstStyle/>
          <a:p>
            <a:pPr marL="0" indent="0">
              <a:spcBef>
                <a:spcPts val="1800"/>
              </a:spcBef>
              <a:buNone/>
            </a:pPr>
            <a:r>
              <a:rPr lang="en-US" sz="4400" b="1" dirty="0" smtClean="0"/>
              <a:t>Further Considerations</a:t>
            </a:r>
            <a:endParaRPr lang="en-US" sz="4400" b="1" dirty="0"/>
          </a:p>
          <a:p>
            <a:pPr>
              <a:spcBef>
                <a:spcPts val="1800"/>
              </a:spcBef>
            </a:pPr>
            <a:r>
              <a:rPr lang="en-US" u="sng" dirty="0" smtClean="0"/>
              <a:t>Ventilate the Room </a:t>
            </a:r>
            <a:r>
              <a:rPr lang="en-US" dirty="0" smtClean="0"/>
              <a:t>and Terminal Clean before Re-use</a:t>
            </a:r>
          </a:p>
          <a:p>
            <a:pPr>
              <a:spcBef>
                <a:spcPts val="1800"/>
              </a:spcBef>
            </a:pPr>
            <a:r>
              <a:rPr lang="en-US" dirty="0" smtClean="0"/>
              <a:t>Follow CDC Air Change Clearance Rates:</a:t>
            </a:r>
          </a:p>
          <a:p>
            <a:pPr>
              <a:spcBef>
                <a:spcPts val="1800"/>
              </a:spcBef>
            </a:pPr>
            <a:endParaRPr lang="en-US" dirty="0" smtClean="0"/>
          </a:p>
          <a:p>
            <a:pPr>
              <a:spcBef>
                <a:spcPts val="1800"/>
              </a:spcBef>
            </a:pPr>
            <a:endParaRPr lang="en-US" dirty="0"/>
          </a:p>
        </p:txBody>
      </p:sp>
      <p:pic>
        <p:nvPicPr>
          <p:cNvPr id="3" name="Picture 2"/>
          <p:cNvPicPr>
            <a:picLocks noChangeAspect="1"/>
          </p:cNvPicPr>
          <p:nvPr/>
        </p:nvPicPr>
        <p:blipFill>
          <a:blip r:embed="rId3"/>
          <a:stretch>
            <a:fillRect/>
          </a:stretch>
        </p:blipFill>
        <p:spPr>
          <a:xfrm>
            <a:off x="1284515" y="2229350"/>
            <a:ext cx="10174120" cy="4077269"/>
          </a:xfrm>
          <a:prstGeom prst="rect">
            <a:avLst/>
          </a:prstGeom>
        </p:spPr>
      </p:pic>
    </p:spTree>
    <p:extLst>
      <p:ext uri="{BB962C8B-B14F-4D97-AF65-F5344CB8AC3E}">
        <p14:creationId xmlns:p14="http://schemas.microsoft.com/office/powerpoint/2010/main" val="582595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Wider Picture</a:t>
            </a:r>
            <a:endParaRPr lang="en-US" dirty="0"/>
          </a:p>
        </p:txBody>
      </p:sp>
      <p:sp>
        <p:nvSpPr>
          <p:cNvPr id="11" name="Rectangle 10"/>
          <p:cNvSpPr/>
          <p:nvPr/>
        </p:nvSpPr>
        <p:spPr>
          <a:xfrm>
            <a:off x="6107730" y="1987182"/>
            <a:ext cx="2950437" cy="1323439"/>
          </a:xfrm>
          <a:prstGeom prst="rect">
            <a:avLst/>
          </a:prstGeom>
        </p:spPr>
        <p:txBody>
          <a:bodyPr wrap="square">
            <a:spAutoFit/>
          </a:bodyPr>
          <a:lstStyle/>
          <a:p>
            <a:pPr>
              <a:lnSpc>
                <a:spcPct val="150000"/>
              </a:lnSpc>
            </a:pPr>
            <a:r>
              <a:rPr lang="en-US" sz="2400" b="1" dirty="0">
                <a:solidFill>
                  <a:srgbClr val="FFFFFF"/>
                </a:solidFill>
              </a:rPr>
              <a:t>Services:</a:t>
            </a:r>
          </a:p>
          <a:p>
            <a:pPr marL="214313" indent="-214313">
              <a:lnSpc>
                <a:spcPct val="110000"/>
              </a:lnSpc>
              <a:buFont typeface="Arial" panose="020B0604020202020204" pitchFamily="34" charset="0"/>
              <a:buChar char="•"/>
            </a:pPr>
            <a:r>
              <a:rPr lang="en-US" sz="2000" dirty="0">
                <a:solidFill>
                  <a:srgbClr val="FFFFFF"/>
                </a:solidFill>
              </a:rPr>
              <a:t>Expand Existing</a:t>
            </a:r>
          </a:p>
          <a:p>
            <a:pPr marL="214313" indent="-214313">
              <a:lnSpc>
                <a:spcPct val="110000"/>
              </a:lnSpc>
              <a:buFont typeface="Arial" panose="020B0604020202020204" pitchFamily="34" charset="0"/>
              <a:buChar char="•"/>
            </a:pPr>
            <a:r>
              <a:rPr lang="en-US" sz="2000" dirty="0">
                <a:solidFill>
                  <a:srgbClr val="FFFFFF"/>
                </a:solidFill>
              </a:rPr>
              <a:t>Explore/Add New</a:t>
            </a:r>
          </a:p>
        </p:txBody>
      </p:sp>
      <p:sp>
        <p:nvSpPr>
          <p:cNvPr id="12" name="Rectangle 11"/>
          <p:cNvSpPr/>
          <p:nvPr/>
        </p:nvSpPr>
        <p:spPr>
          <a:xfrm>
            <a:off x="6107730" y="3644264"/>
            <a:ext cx="2692283" cy="1261884"/>
          </a:xfrm>
          <a:prstGeom prst="rect">
            <a:avLst/>
          </a:prstGeom>
        </p:spPr>
        <p:txBody>
          <a:bodyPr wrap="square">
            <a:spAutoFit/>
          </a:bodyPr>
          <a:lstStyle/>
          <a:p>
            <a:pPr>
              <a:lnSpc>
                <a:spcPct val="150000"/>
              </a:lnSpc>
            </a:pPr>
            <a:r>
              <a:rPr lang="en-US" sz="2400" b="1" dirty="0" smtClean="0">
                <a:solidFill>
                  <a:srgbClr val="FFFFFF"/>
                </a:solidFill>
              </a:rPr>
              <a:t>Geography</a:t>
            </a:r>
            <a:r>
              <a:rPr lang="en-US" sz="2400" b="1" dirty="0">
                <a:solidFill>
                  <a:srgbClr val="FFFFFF"/>
                </a:solidFill>
              </a:rPr>
              <a:t>:</a:t>
            </a:r>
          </a:p>
          <a:p>
            <a:r>
              <a:rPr lang="en-US" sz="2000" dirty="0">
                <a:solidFill>
                  <a:srgbClr val="FFFFFF"/>
                </a:solidFill>
              </a:rPr>
              <a:t>Texas to Eastern Seaboard</a:t>
            </a:r>
          </a:p>
        </p:txBody>
      </p:sp>
      <p:sp>
        <p:nvSpPr>
          <p:cNvPr id="16" name="Rectangle 15"/>
          <p:cNvSpPr/>
          <p:nvPr/>
        </p:nvSpPr>
        <p:spPr>
          <a:xfrm>
            <a:off x="2412275" y="550270"/>
            <a:ext cx="80010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Content Placeholder 2"/>
          <p:cNvSpPr txBox="1">
            <a:spLocks/>
          </p:cNvSpPr>
          <p:nvPr/>
        </p:nvSpPr>
        <p:spPr>
          <a:xfrm>
            <a:off x="2469425" y="218802"/>
            <a:ext cx="7886700" cy="15708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4950" b="1" dirty="0" smtClean="0">
                <a:solidFill>
                  <a:srgbClr val="FFFFFF"/>
                </a:solidFill>
              </a:rPr>
              <a:t>4. Other Factors</a:t>
            </a:r>
            <a:endParaRPr lang="en-US" sz="4950" b="1" dirty="0">
              <a:solidFill>
                <a:srgbClr val="FFFFFF"/>
              </a:solidFill>
            </a:endParaRPr>
          </a:p>
        </p:txBody>
      </p:sp>
      <p:sp>
        <p:nvSpPr>
          <p:cNvPr id="9" name="Content Placeholder 4"/>
          <p:cNvSpPr txBox="1">
            <a:spLocks/>
          </p:cNvSpPr>
          <p:nvPr/>
        </p:nvSpPr>
        <p:spPr>
          <a:xfrm>
            <a:off x="2412275" y="1040575"/>
            <a:ext cx="10515600" cy="6263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800" b="1" dirty="0" smtClean="0"/>
          </a:p>
          <a:p>
            <a:pPr>
              <a:lnSpc>
                <a:spcPct val="150000"/>
              </a:lnSpc>
            </a:pPr>
            <a:r>
              <a:rPr lang="en-US" dirty="0" smtClean="0"/>
              <a:t>Infrastructure</a:t>
            </a:r>
          </a:p>
          <a:p>
            <a:pPr>
              <a:lnSpc>
                <a:spcPct val="150000"/>
              </a:lnSpc>
            </a:pPr>
            <a:r>
              <a:rPr lang="en-US" dirty="0" smtClean="0"/>
              <a:t>Code </a:t>
            </a:r>
            <a:r>
              <a:rPr lang="en-US" dirty="0"/>
              <a:t>Compliance</a:t>
            </a:r>
          </a:p>
          <a:p>
            <a:pPr>
              <a:lnSpc>
                <a:spcPct val="150000"/>
              </a:lnSpc>
            </a:pPr>
            <a:r>
              <a:rPr lang="en-US" dirty="0" smtClean="0"/>
              <a:t>“Flatten the Curve”</a:t>
            </a:r>
          </a:p>
          <a:p>
            <a:pPr>
              <a:lnSpc>
                <a:spcPct val="150000"/>
              </a:lnSpc>
            </a:pPr>
            <a:r>
              <a:rPr lang="en-US" dirty="0" smtClean="0"/>
              <a:t>“Super-spreaders”</a:t>
            </a:r>
          </a:p>
          <a:p>
            <a:pPr>
              <a:lnSpc>
                <a:spcPct val="150000"/>
              </a:lnSpc>
            </a:pPr>
            <a:r>
              <a:rPr lang="en-US" dirty="0" smtClean="0"/>
              <a:t>PPE Guidance</a:t>
            </a:r>
          </a:p>
        </p:txBody>
      </p:sp>
    </p:spTree>
    <p:extLst>
      <p:ext uri="{BB962C8B-B14F-4D97-AF65-F5344CB8AC3E}">
        <p14:creationId xmlns:p14="http://schemas.microsoft.com/office/powerpoint/2010/main" val="2303811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a:t>
            </a:r>
            <a:endParaRPr lang="en-US" dirty="0"/>
          </a:p>
        </p:txBody>
      </p:sp>
      <p:sp>
        <p:nvSpPr>
          <p:cNvPr id="12" name="Content Placeholder 11"/>
          <p:cNvSpPr>
            <a:spLocks noGrp="1"/>
          </p:cNvSpPr>
          <p:nvPr>
            <p:ph idx="1"/>
          </p:nvPr>
        </p:nvSpPr>
        <p:spPr>
          <a:xfrm>
            <a:off x="2487386" y="297180"/>
            <a:ext cx="7906294" cy="6263640"/>
          </a:xfrm>
        </p:spPr>
        <p:txBody>
          <a:bodyPr>
            <a:normAutofit/>
          </a:bodyPr>
          <a:lstStyle/>
          <a:p>
            <a:pPr marL="0" indent="0">
              <a:spcBef>
                <a:spcPts val="0"/>
              </a:spcBef>
              <a:buNone/>
            </a:pPr>
            <a:r>
              <a:rPr lang="en-US" sz="4000" b="1" dirty="0" smtClean="0"/>
              <a:t>Infrastructure</a:t>
            </a:r>
            <a:endParaRPr lang="en-US" sz="4000" b="1" dirty="0"/>
          </a:p>
          <a:p>
            <a:pPr>
              <a:spcBef>
                <a:spcPts val="1800"/>
              </a:spcBef>
            </a:pPr>
            <a:r>
              <a:rPr lang="en-US" dirty="0" smtClean="0"/>
              <a:t>Assume increased demand for oxygen therapy. Assess bulk oxygen capacity and top off; develop a re-filling plan if already frequent.</a:t>
            </a:r>
          </a:p>
          <a:p>
            <a:pPr>
              <a:spcBef>
                <a:spcPts val="1800"/>
              </a:spcBef>
            </a:pPr>
            <a:r>
              <a:rPr lang="en-US" dirty="0" smtClean="0"/>
              <a:t>Coordinate with biomedical regarding stores of O2 hoses, masks, humidifiers and portable oxygen cylinders. ECMO has been needed for severe cases. </a:t>
            </a:r>
            <a:endParaRPr lang="en-US" dirty="0"/>
          </a:p>
          <a:p>
            <a:pPr>
              <a:spcBef>
                <a:spcPts val="1800"/>
              </a:spcBef>
            </a:pPr>
            <a:r>
              <a:rPr lang="en-US" dirty="0" smtClean="0"/>
              <a:t>Considering the possibility of being short-staffed in the future, consider run-testing and re-fueling emergency generator system.  </a:t>
            </a:r>
            <a:endParaRPr lang="en-US" dirty="0"/>
          </a:p>
          <a:p>
            <a:pPr>
              <a:spcBef>
                <a:spcPts val="1800"/>
              </a:spcBef>
            </a:pPr>
            <a:endParaRPr lang="en-US" dirty="0" smtClean="0"/>
          </a:p>
          <a:p>
            <a:pPr>
              <a:spcBef>
                <a:spcPts val="1800"/>
              </a:spcBef>
            </a:pPr>
            <a:endParaRPr lang="en-US" dirty="0" smtClean="0"/>
          </a:p>
          <a:p>
            <a:pPr>
              <a:spcBef>
                <a:spcPts val="1800"/>
              </a:spcBef>
            </a:pPr>
            <a:endParaRPr lang="en-US" dirty="0"/>
          </a:p>
        </p:txBody>
      </p:sp>
      <p:sp>
        <p:nvSpPr>
          <p:cNvPr id="13" name="Content Placeholder 11"/>
          <p:cNvSpPr txBox="1">
            <a:spLocks/>
          </p:cNvSpPr>
          <p:nvPr/>
        </p:nvSpPr>
        <p:spPr>
          <a:xfrm>
            <a:off x="2487387" y="4908368"/>
            <a:ext cx="5019403" cy="1949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endParaRPr lang="en-US" dirty="0">
              <a:solidFill>
                <a:srgbClr val="595959"/>
              </a:solidFill>
            </a:endParaRPr>
          </a:p>
        </p:txBody>
      </p:sp>
    </p:spTree>
    <p:extLst>
      <p:ext uri="{BB962C8B-B14F-4D97-AF65-F5344CB8AC3E}">
        <p14:creationId xmlns:p14="http://schemas.microsoft.com/office/powerpoint/2010/main" val="71347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a:t>
            </a:r>
            <a:endParaRPr lang="en-US" dirty="0"/>
          </a:p>
        </p:txBody>
      </p:sp>
      <p:sp>
        <p:nvSpPr>
          <p:cNvPr id="12" name="Content Placeholder 11"/>
          <p:cNvSpPr>
            <a:spLocks noGrp="1"/>
          </p:cNvSpPr>
          <p:nvPr>
            <p:ph idx="1"/>
          </p:nvPr>
        </p:nvSpPr>
        <p:spPr>
          <a:xfrm>
            <a:off x="2487386" y="297180"/>
            <a:ext cx="7906294" cy="6560820"/>
          </a:xfrm>
        </p:spPr>
        <p:txBody>
          <a:bodyPr>
            <a:normAutofit lnSpcReduction="10000"/>
          </a:bodyPr>
          <a:lstStyle/>
          <a:p>
            <a:pPr marL="0" indent="0">
              <a:spcBef>
                <a:spcPts val="0"/>
              </a:spcBef>
              <a:buNone/>
            </a:pPr>
            <a:r>
              <a:rPr lang="en-US" sz="4000" b="1" dirty="0" smtClean="0"/>
              <a:t>Code Compliance</a:t>
            </a:r>
            <a:endParaRPr lang="en-US" sz="4000" b="1" dirty="0"/>
          </a:p>
          <a:p>
            <a:pPr>
              <a:spcBef>
                <a:spcPts val="1800"/>
              </a:spcBef>
            </a:pPr>
            <a:r>
              <a:rPr lang="en-US" dirty="0"/>
              <a:t>Coordinate with State and Local </a:t>
            </a:r>
            <a:r>
              <a:rPr lang="en-US" dirty="0" smtClean="0"/>
              <a:t>Authorities</a:t>
            </a:r>
          </a:p>
          <a:p>
            <a:pPr>
              <a:spcBef>
                <a:spcPts val="1800"/>
              </a:spcBef>
            </a:pPr>
            <a:r>
              <a:rPr lang="en-US" dirty="0" smtClean="0"/>
              <a:t>Seek Guidance  / Reach Out for Help </a:t>
            </a:r>
          </a:p>
          <a:p>
            <a:pPr>
              <a:spcBef>
                <a:spcPts val="1800"/>
              </a:spcBef>
            </a:pPr>
            <a:r>
              <a:rPr lang="en-US" dirty="0" smtClean="0"/>
              <a:t>Take Appropriate Action Based on Circumstances </a:t>
            </a:r>
            <a:endParaRPr lang="en-US" dirty="0"/>
          </a:p>
          <a:p>
            <a:pPr>
              <a:spcBef>
                <a:spcPts val="1800"/>
              </a:spcBef>
            </a:pPr>
            <a:r>
              <a:rPr lang="en-US" dirty="0" smtClean="0"/>
              <a:t>Reminder to Document the Action Plan and Alterations in Place.</a:t>
            </a:r>
            <a:endParaRPr lang="en-US" dirty="0"/>
          </a:p>
          <a:p>
            <a:pPr>
              <a:spcBef>
                <a:spcPts val="1800"/>
              </a:spcBef>
            </a:pPr>
            <a:r>
              <a:rPr lang="en-US" dirty="0" smtClean="0"/>
              <a:t>Develop Interim Life Safety Measures as applicable</a:t>
            </a:r>
          </a:p>
          <a:p>
            <a:pPr>
              <a:spcBef>
                <a:spcPts val="1800"/>
              </a:spcBef>
            </a:pPr>
            <a:r>
              <a:rPr lang="en-US" dirty="0" smtClean="0"/>
              <a:t>Upon Cessation of Cases: Establish Disinfection Plan Before Returning HVAC System to Normal </a:t>
            </a:r>
            <a:r>
              <a:rPr lang="en-US" dirty="0"/>
              <a:t>Operation  (</a:t>
            </a:r>
            <a:r>
              <a:rPr lang="en-US" dirty="0" smtClean="0"/>
              <a:t>Grilles, Duct, Air Handler)  </a:t>
            </a:r>
          </a:p>
          <a:p>
            <a:pPr>
              <a:spcBef>
                <a:spcPts val="1800"/>
              </a:spcBef>
            </a:pPr>
            <a:endParaRPr lang="en-US" dirty="0" smtClean="0"/>
          </a:p>
          <a:p>
            <a:pPr>
              <a:spcBef>
                <a:spcPts val="1800"/>
              </a:spcBef>
            </a:pPr>
            <a:endParaRPr lang="en-US" dirty="0" smtClean="0"/>
          </a:p>
          <a:p>
            <a:pPr>
              <a:spcBef>
                <a:spcPts val="1800"/>
              </a:spcBef>
            </a:pPr>
            <a:endParaRPr lang="en-US" dirty="0"/>
          </a:p>
        </p:txBody>
      </p:sp>
      <p:sp>
        <p:nvSpPr>
          <p:cNvPr id="13" name="Content Placeholder 11"/>
          <p:cNvSpPr txBox="1">
            <a:spLocks/>
          </p:cNvSpPr>
          <p:nvPr/>
        </p:nvSpPr>
        <p:spPr>
          <a:xfrm>
            <a:off x="2487387" y="4908368"/>
            <a:ext cx="5019403" cy="1949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endParaRPr lang="en-US" dirty="0">
              <a:solidFill>
                <a:srgbClr val="595959"/>
              </a:solidFill>
            </a:endParaRPr>
          </a:p>
        </p:txBody>
      </p:sp>
    </p:spTree>
    <p:extLst>
      <p:ext uri="{BB962C8B-B14F-4D97-AF65-F5344CB8AC3E}">
        <p14:creationId xmlns:p14="http://schemas.microsoft.com/office/powerpoint/2010/main" val="1875567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a:t>
            </a:r>
            <a:endParaRPr lang="en-US" dirty="0"/>
          </a:p>
        </p:txBody>
      </p:sp>
      <p:sp>
        <p:nvSpPr>
          <p:cNvPr id="5" name="Content Placeholder 4"/>
          <p:cNvSpPr>
            <a:spLocks noGrp="1"/>
          </p:cNvSpPr>
          <p:nvPr>
            <p:ph idx="1"/>
          </p:nvPr>
        </p:nvSpPr>
        <p:spPr/>
        <p:txBody>
          <a:bodyPr/>
          <a:lstStyle/>
          <a:p>
            <a:pPr marL="0" indent="0">
              <a:buNone/>
            </a:pPr>
            <a:r>
              <a:rPr lang="en-US" sz="4800" b="1" dirty="0" smtClean="0"/>
              <a:t>Flatten the Curve</a:t>
            </a:r>
            <a:endParaRPr lang="en-US" sz="4800" b="1" dirty="0"/>
          </a:p>
          <a:p>
            <a:pPr marL="0" indent="0">
              <a:lnSpc>
                <a:spcPct val="150000"/>
              </a:lnSpc>
              <a:buNone/>
            </a:pPr>
            <a:endParaRPr lang="en-US" dirty="0"/>
          </a:p>
        </p:txBody>
      </p:sp>
      <p:pic>
        <p:nvPicPr>
          <p:cNvPr id="3" name="Picture 2"/>
          <p:cNvPicPr>
            <a:picLocks noChangeAspect="1"/>
          </p:cNvPicPr>
          <p:nvPr/>
        </p:nvPicPr>
        <p:blipFill>
          <a:blip r:embed="rId3"/>
          <a:stretch>
            <a:fillRect/>
          </a:stretch>
        </p:blipFill>
        <p:spPr>
          <a:xfrm>
            <a:off x="2008094" y="961734"/>
            <a:ext cx="8525794" cy="5914897"/>
          </a:xfrm>
          <a:prstGeom prst="rect">
            <a:avLst/>
          </a:prstGeom>
        </p:spPr>
      </p:pic>
      <p:sp>
        <p:nvSpPr>
          <p:cNvPr id="4" name="TextBox 3"/>
          <p:cNvSpPr txBox="1"/>
          <p:nvPr/>
        </p:nvSpPr>
        <p:spPr>
          <a:xfrm>
            <a:off x="5877082" y="2782669"/>
            <a:ext cx="2953512" cy="1200329"/>
          </a:xfrm>
          <a:prstGeom prst="rect">
            <a:avLst/>
          </a:prstGeom>
          <a:noFill/>
        </p:spPr>
        <p:txBody>
          <a:bodyPr wrap="square" rtlCol="0">
            <a:spAutoFit/>
          </a:bodyPr>
          <a:lstStyle/>
          <a:p>
            <a:pPr algn="ctr"/>
            <a:r>
              <a:rPr lang="en-US" dirty="0" smtClean="0">
                <a:solidFill>
                  <a:srgbClr val="7030A0"/>
                </a:solidFill>
              </a:rPr>
              <a:t>SLOW THE SPREAD AND REDUCE PEAK NUMBER – BUT MEANS LONGER TIME DURATION</a:t>
            </a:r>
            <a:endParaRPr lang="en-US" dirty="0">
              <a:solidFill>
                <a:srgbClr val="7030A0"/>
              </a:solidFill>
            </a:endParaRPr>
          </a:p>
        </p:txBody>
      </p:sp>
    </p:spTree>
    <p:extLst>
      <p:ext uri="{BB962C8B-B14F-4D97-AF65-F5344CB8AC3E}">
        <p14:creationId xmlns:p14="http://schemas.microsoft.com/office/powerpoint/2010/main" val="733232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a:t>
            </a:r>
            <a:endParaRPr lang="en-US" dirty="0"/>
          </a:p>
        </p:txBody>
      </p:sp>
      <p:sp>
        <p:nvSpPr>
          <p:cNvPr id="5" name="Content Placeholder 4"/>
          <p:cNvSpPr>
            <a:spLocks noGrp="1"/>
          </p:cNvSpPr>
          <p:nvPr>
            <p:ph idx="1"/>
          </p:nvPr>
        </p:nvSpPr>
        <p:spPr>
          <a:xfrm>
            <a:off x="1906535" y="80513"/>
            <a:ext cx="5132614" cy="6777487"/>
          </a:xfrm>
        </p:spPr>
        <p:txBody>
          <a:bodyPr>
            <a:normAutofit/>
          </a:bodyPr>
          <a:lstStyle/>
          <a:p>
            <a:pPr marL="0" indent="0">
              <a:lnSpc>
                <a:spcPct val="110000"/>
              </a:lnSpc>
              <a:buNone/>
            </a:pPr>
            <a:r>
              <a:rPr lang="en-US" sz="4400" b="1" dirty="0" smtClean="0"/>
              <a:t>Super-Spreaders</a:t>
            </a:r>
            <a:endParaRPr lang="en-US" sz="4400" b="1" dirty="0"/>
          </a:p>
          <a:p>
            <a:pPr lvl="1">
              <a:lnSpc>
                <a:spcPct val="150000"/>
              </a:lnSpc>
              <a:spcBef>
                <a:spcPts val="0"/>
              </a:spcBef>
            </a:pPr>
            <a:r>
              <a:rPr lang="en-US" sz="3000" dirty="0" smtClean="0"/>
              <a:t>Tend to Spread the Virus More Rapidly</a:t>
            </a:r>
            <a:endParaRPr lang="en-US" sz="3000" dirty="0"/>
          </a:p>
          <a:p>
            <a:pPr lvl="1">
              <a:lnSpc>
                <a:spcPct val="114000"/>
              </a:lnSpc>
              <a:spcBef>
                <a:spcPts val="0"/>
              </a:spcBef>
            </a:pPr>
            <a:r>
              <a:rPr lang="en-US" sz="3000" dirty="0" smtClean="0"/>
              <a:t>May Take Time to Identify</a:t>
            </a:r>
            <a:endParaRPr lang="en-US" sz="3000" dirty="0"/>
          </a:p>
          <a:p>
            <a:pPr lvl="1">
              <a:lnSpc>
                <a:spcPct val="114000"/>
              </a:lnSpc>
              <a:spcBef>
                <a:spcPts val="0"/>
              </a:spcBef>
            </a:pPr>
            <a:r>
              <a:rPr lang="en-US" sz="3000" dirty="0" smtClean="0"/>
              <a:t>Recognize and Limit Interactions in General</a:t>
            </a:r>
          </a:p>
          <a:p>
            <a:pPr lvl="1">
              <a:lnSpc>
                <a:spcPct val="114000"/>
              </a:lnSpc>
              <a:spcBef>
                <a:spcPts val="0"/>
              </a:spcBef>
            </a:pPr>
            <a:endParaRPr lang="en-US" sz="3000" dirty="0" smtClean="0"/>
          </a:p>
          <a:p>
            <a:pPr marL="457200" lvl="1" indent="0">
              <a:lnSpc>
                <a:spcPct val="114000"/>
              </a:lnSpc>
              <a:spcBef>
                <a:spcPts val="0"/>
              </a:spcBef>
              <a:buNone/>
            </a:pPr>
            <a:endParaRPr lang="en-US" sz="3000" dirty="0"/>
          </a:p>
        </p:txBody>
      </p:sp>
      <p:pic>
        <p:nvPicPr>
          <p:cNvPr id="3" name="Picture 2"/>
          <p:cNvPicPr>
            <a:picLocks noChangeAspect="1"/>
          </p:cNvPicPr>
          <p:nvPr/>
        </p:nvPicPr>
        <p:blipFill>
          <a:blip r:embed="rId3"/>
          <a:stretch>
            <a:fillRect/>
          </a:stretch>
        </p:blipFill>
        <p:spPr>
          <a:xfrm>
            <a:off x="7188679" y="2087853"/>
            <a:ext cx="5003321" cy="4775898"/>
          </a:xfrm>
          <a:prstGeom prst="rect">
            <a:avLst/>
          </a:prstGeom>
        </p:spPr>
      </p:pic>
    </p:spTree>
    <p:extLst>
      <p:ext uri="{BB962C8B-B14F-4D97-AF65-F5344CB8AC3E}">
        <p14:creationId xmlns:p14="http://schemas.microsoft.com/office/powerpoint/2010/main" val="151746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a Big Deal ?</a:t>
            </a:r>
            <a:endParaRPr lang="en-US" dirty="0"/>
          </a:p>
        </p:txBody>
      </p:sp>
      <p:sp>
        <p:nvSpPr>
          <p:cNvPr id="8" name="Rectangle 7"/>
          <p:cNvSpPr/>
          <p:nvPr/>
        </p:nvSpPr>
        <p:spPr>
          <a:xfrm>
            <a:off x="2412275" y="550270"/>
            <a:ext cx="8001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2"/>
          <p:cNvSpPr txBox="1">
            <a:spLocks/>
          </p:cNvSpPr>
          <p:nvPr/>
        </p:nvSpPr>
        <p:spPr>
          <a:xfrm>
            <a:off x="2469425" y="218802"/>
            <a:ext cx="7886700" cy="167531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nSpc>
                <a:spcPct val="200000"/>
              </a:lnSpc>
              <a:buFont typeface="+mj-lt"/>
              <a:buAutoNum type="arabicPeriod"/>
            </a:pPr>
            <a:r>
              <a:rPr lang="en-US" sz="4950" b="1" dirty="0">
                <a:solidFill>
                  <a:srgbClr val="FFFFFF"/>
                </a:solidFill>
              </a:rPr>
              <a:t> </a:t>
            </a:r>
            <a:r>
              <a:rPr lang="en-US" sz="4950" b="1" dirty="0" smtClean="0">
                <a:solidFill>
                  <a:srgbClr val="FFFFFF"/>
                </a:solidFill>
              </a:rPr>
              <a:t>COVID 19 in Perspective</a:t>
            </a:r>
            <a:endParaRPr lang="en-US" sz="4950" b="1" dirty="0">
              <a:solidFill>
                <a:srgbClr val="FFFFFF"/>
              </a:solidFill>
            </a:endParaRPr>
          </a:p>
        </p:txBody>
      </p:sp>
      <p:pic>
        <p:nvPicPr>
          <p:cNvPr id="1026" name="Picture 2" descr="54666fe0-f90d-4fb4-9f28-5f0fe94d4f1e@nampr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45" y="1894114"/>
            <a:ext cx="9536649" cy="536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87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a:t>
            </a:r>
            <a:endParaRPr lang="en-US" dirty="0"/>
          </a:p>
        </p:txBody>
      </p:sp>
      <p:sp>
        <p:nvSpPr>
          <p:cNvPr id="6" name="Content Placeholder 4"/>
          <p:cNvSpPr txBox="1">
            <a:spLocks/>
          </p:cNvSpPr>
          <p:nvPr/>
        </p:nvSpPr>
        <p:spPr>
          <a:xfrm>
            <a:off x="2487386" y="368893"/>
            <a:ext cx="9704614" cy="4665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4400" b="1" dirty="0" smtClean="0"/>
              <a:t>PPE Guidance</a:t>
            </a:r>
          </a:p>
          <a:p>
            <a:pPr lvl="1">
              <a:lnSpc>
                <a:spcPct val="150000"/>
              </a:lnSpc>
              <a:spcBef>
                <a:spcPts val="0"/>
              </a:spcBef>
            </a:pPr>
            <a:r>
              <a:rPr lang="en-US" sz="3000" dirty="0" smtClean="0"/>
              <a:t>Refer to CDC Guidance on PPE Use</a:t>
            </a:r>
          </a:p>
          <a:p>
            <a:pPr marL="457200" lvl="1" indent="0">
              <a:lnSpc>
                <a:spcPct val="150000"/>
              </a:lnSpc>
              <a:spcBef>
                <a:spcPts val="0"/>
              </a:spcBef>
              <a:buNone/>
            </a:pPr>
            <a:r>
              <a:rPr lang="en-US" sz="1800" u="sng" dirty="0">
                <a:hlinkClick r:id="rId3"/>
              </a:rPr>
              <a:t>https://www.cdc.gov/coronavirus/2019-ncov/hcp/respirators-strategy/index.html</a:t>
            </a:r>
            <a:r>
              <a:rPr lang="en-US" sz="1800" dirty="0"/>
              <a:t> </a:t>
            </a:r>
          </a:p>
          <a:p>
            <a:pPr lvl="2">
              <a:lnSpc>
                <a:spcPct val="150000"/>
              </a:lnSpc>
              <a:spcBef>
                <a:spcPts val="0"/>
              </a:spcBef>
            </a:pPr>
            <a:r>
              <a:rPr lang="en-US" sz="2600" dirty="0" smtClean="0"/>
              <a:t>Especially Note the Banners at Bottom of Webpage</a:t>
            </a:r>
          </a:p>
          <a:p>
            <a:pPr lvl="1">
              <a:lnSpc>
                <a:spcPct val="114000"/>
              </a:lnSpc>
              <a:spcBef>
                <a:spcPts val="0"/>
              </a:spcBef>
            </a:pPr>
            <a:r>
              <a:rPr lang="en-US" sz="3000" dirty="0" smtClean="0"/>
              <a:t>Consider Re-Use : Silicone Half Mask with N95</a:t>
            </a:r>
          </a:p>
          <a:p>
            <a:pPr lvl="1">
              <a:lnSpc>
                <a:spcPct val="114000"/>
              </a:lnSpc>
              <a:spcBef>
                <a:spcPts val="0"/>
              </a:spcBef>
            </a:pPr>
            <a:r>
              <a:rPr lang="en-US" sz="3000" dirty="0" smtClean="0"/>
              <a:t>Double Glove Increases Protection When Re-Using Gear</a:t>
            </a:r>
          </a:p>
          <a:p>
            <a:pPr lvl="1">
              <a:lnSpc>
                <a:spcPct val="114000"/>
              </a:lnSpc>
              <a:spcBef>
                <a:spcPts val="0"/>
              </a:spcBef>
            </a:pPr>
            <a:endParaRPr lang="en-US" sz="3000" dirty="0" smtClean="0"/>
          </a:p>
          <a:p>
            <a:pPr marL="457200" lvl="1" indent="0">
              <a:lnSpc>
                <a:spcPct val="114000"/>
              </a:lnSpc>
              <a:spcBef>
                <a:spcPts val="0"/>
              </a:spcBef>
              <a:buFont typeface="Arial" panose="020B0604020202020204" pitchFamily="34" charset="0"/>
              <a:buNone/>
            </a:pPr>
            <a:endParaRPr lang="en-US" sz="3000" dirty="0"/>
          </a:p>
        </p:txBody>
      </p:sp>
      <p:pic>
        <p:nvPicPr>
          <p:cNvPr id="102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010" y="4639516"/>
            <a:ext cx="6905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005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Geographic Impact</a:t>
            </a:r>
            <a:endParaRPr lang="en-US" dirty="0"/>
          </a:p>
        </p:txBody>
      </p:sp>
      <p:sp>
        <p:nvSpPr>
          <p:cNvPr id="12" name="Content Placeholder 11"/>
          <p:cNvSpPr>
            <a:spLocks noGrp="1"/>
          </p:cNvSpPr>
          <p:nvPr>
            <p:ph idx="1"/>
          </p:nvPr>
        </p:nvSpPr>
        <p:spPr>
          <a:xfrm>
            <a:off x="1311947" y="288036"/>
            <a:ext cx="10515600" cy="6263640"/>
          </a:xfrm>
        </p:spPr>
        <p:txBody>
          <a:bodyPr/>
          <a:lstStyle/>
          <a:p>
            <a:pPr marL="0" indent="0">
              <a:buNone/>
            </a:pPr>
            <a:r>
              <a:rPr lang="en-US" sz="4400" b="1" dirty="0" smtClean="0"/>
              <a:t>Geography</a:t>
            </a:r>
            <a:endParaRPr lang="en-US" sz="4400" b="1" dirty="0"/>
          </a:p>
        </p:txBody>
      </p:sp>
      <p:pic>
        <p:nvPicPr>
          <p:cNvPr id="4" name="Picture 3"/>
          <p:cNvPicPr>
            <a:picLocks noChangeAspect="1"/>
          </p:cNvPicPr>
          <p:nvPr/>
        </p:nvPicPr>
        <p:blipFill>
          <a:blip r:embed="rId3"/>
          <a:stretch>
            <a:fillRect/>
          </a:stretch>
        </p:blipFill>
        <p:spPr>
          <a:xfrm>
            <a:off x="1311947" y="977729"/>
            <a:ext cx="10426308" cy="5509335"/>
          </a:xfrm>
          <a:prstGeom prst="rect">
            <a:avLst/>
          </a:prstGeom>
        </p:spPr>
      </p:pic>
      <p:pic>
        <p:nvPicPr>
          <p:cNvPr id="3" name="Picture 2"/>
          <p:cNvPicPr>
            <a:picLocks noChangeAspect="1"/>
          </p:cNvPicPr>
          <p:nvPr/>
        </p:nvPicPr>
        <p:blipFill>
          <a:blip r:embed="rId4"/>
          <a:stretch>
            <a:fillRect/>
          </a:stretch>
        </p:blipFill>
        <p:spPr>
          <a:xfrm>
            <a:off x="1216058" y="1010063"/>
            <a:ext cx="10975941" cy="5600454"/>
          </a:xfrm>
          <a:prstGeom prst="rect">
            <a:avLst/>
          </a:prstGeom>
        </p:spPr>
      </p:pic>
      <p:pic>
        <p:nvPicPr>
          <p:cNvPr id="5" name="Picture 4"/>
          <p:cNvPicPr>
            <a:picLocks noChangeAspect="1"/>
          </p:cNvPicPr>
          <p:nvPr/>
        </p:nvPicPr>
        <p:blipFill>
          <a:blip r:embed="rId5"/>
          <a:stretch>
            <a:fillRect/>
          </a:stretch>
        </p:blipFill>
        <p:spPr>
          <a:xfrm>
            <a:off x="1158634" y="1010063"/>
            <a:ext cx="11090787" cy="5847026"/>
          </a:xfrm>
          <a:prstGeom prst="rect">
            <a:avLst/>
          </a:prstGeom>
        </p:spPr>
      </p:pic>
    </p:spTree>
    <p:extLst>
      <p:ext uri="{BB962C8B-B14F-4D97-AF65-F5344CB8AC3E}">
        <p14:creationId xmlns:p14="http://schemas.microsoft.com/office/powerpoint/2010/main" val="3885898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Geographic Impact</a:t>
            </a:r>
            <a:endParaRPr lang="en-US" dirty="0"/>
          </a:p>
        </p:txBody>
      </p:sp>
      <p:sp>
        <p:nvSpPr>
          <p:cNvPr id="12" name="Content Placeholder 11"/>
          <p:cNvSpPr>
            <a:spLocks noGrp="1"/>
          </p:cNvSpPr>
          <p:nvPr>
            <p:ph idx="1"/>
          </p:nvPr>
        </p:nvSpPr>
        <p:spPr>
          <a:xfrm>
            <a:off x="1311947" y="288036"/>
            <a:ext cx="10515600" cy="6263640"/>
          </a:xfrm>
        </p:spPr>
        <p:txBody>
          <a:bodyPr/>
          <a:lstStyle/>
          <a:p>
            <a:pPr marL="0" indent="0">
              <a:buNone/>
            </a:pPr>
            <a:r>
              <a:rPr lang="en-US" sz="4400" b="1" dirty="0" smtClean="0"/>
              <a:t>Geography</a:t>
            </a:r>
            <a:endParaRPr lang="en-US" sz="4400" b="1" dirty="0"/>
          </a:p>
        </p:txBody>
      </p:sp>
      <p:pic>
        <p:nvPicPr>
          <p:cNvPr id="5" name="Picture 4"/>
          <p:cNvPicPr>
            <a:picLocks noChangeAspect="1"/>
          </p:cNvPicPr>
          <p:nvPr/>
        </p:nvPicPr>
        <p:blipFill>
          <a:blip r:embed="rId3"/>
          <a:stretch>
            <a:fillRect/>
          </a:stretch>
        </p:blipFill>
        <p:spPr>
          <a:xfrm>
            <a:off x="1868503" y="997206"/>
            <a:ext cx="9402487" cy="5706271"/>
          </a:xfrm>
          <a:prstGeom prst="rect">
            <a:avLst/>
          </a:prstGeom>
        </p:spPr>
      </p:pic>
      <p:pic>
        <p:nvPicPr>
          <p:cNvPr id="3" name="Picture 2"/>
          <p:cNvPicPr>
            <a:picLocks noChangeAspect="1"/>
          </p:cNvPicPr>
          <p:nvPr/>
        </p:nvPicPr>
        <p:blipFill>
          <a:blip r:embed="rId4"/>
          <a:stretch>
            <a:fillRect/>
          </a:stretch>
        </p:blipFill>
        <p:spPr>
          <a:xfrm>
            <a:off x="1809379" y="997206"/>
            <a:ext cx="9520734" cy="5855275"/>
          </a:xfrm>
          <a:prstGeom prst="rect">
            <a:avLst/>
          </a:prstGeom>
        </p:spPr>
      </p:pic>
      <p:pic>
        <p:nvPicPr>
          <p:cNvPr id="6" name="Picture 5"/>
          <p:cNvPicPr>
            <a:picLocks noChangeAspect="1"/>
          </p:cNvPicPr>
          <p:nvPr/>
        </p:nvPicPr>
        <p:blipFill>
          <a:blip r:embed="rId5"/>
          <a:stretch>
            <a:fillRect/>
          </a:stretch>
        </p:blipFill>
        <p:spPr>
          <a:xfrm>
            <a:off x="1868503" y="1157726"/>
            <a:ext cx="9582220" cy="5791242"/>
          </a:xfrm>
          <a:prstGeom prst="rect">
            <a:avLst/>
          </a:prstGeom>
        </p:spPr>
      </p:pic>
      <p:sp>
        <p:nvSpPr>
          <p:cNvPr id="4" name="TextBox 3"/>
          <p:cNvSpPr txBox="1"/>
          <p:nvPr/>
        </p:nvSpPr>
        <p:spPr>
          <a:xfrm>
            <a:off x="9226075" y="1265207"/>
            <a:ext cx="2133600" cy="369332"/>
          </a:xfrm>
          <a:prstGeom prst="rect">
            <a:avLst/>
          </a:prstGeom>
          <a:noFill/>
        </p:spPr>
        <p:txBody>
          <a:bodyPr wrap="square" rtlCol="0">
            <a:spAutoFit/>
          </a:bodyPr>
          <a:lstStyle/>
          <a:p>
            <a:r>
              <a:rPr lang="en-US" dirty="0" smtClean="0"/>
              <a:t>March 17, 2020</a:t>
            </a:r>
            <a:endParaRPr lang="en-US" dirty="0"/>
          </a:p>
        </p:txBody>
      </p:sp>
    </p:spTree>
    <p:extLst>
      <p:ext uri="{BB962C8B-B14F-4D97-AF65-F5344CB8AC3E}">
        <p14:creationId xmlns:p14="http://schemas.microsoft.com/office/powerpoint/2010/main" val="218946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 Geographic Impact</a:t>
            </a:r>
            <a:endParaRPr lang="en-US" dirty="0"/>
          </a:p>
        </p:txBody>
      </p:sp>
      <p:sp>
        <p:nvSpPr>
          <p:cNvPr id="12" name="Content Placeholder 11"/>
          <p:cNvSpPr>
            <a:spLocks noGrp="1"/>
          </p:cNvSpPr>
          <p:nvPr>
            <p:ph idx="1"/>
          </p:nvPr>
        </p:nvSpPr>
        <p:spPr>
          <a:xfrm>
            <a:off x="1311947" y="288036"/>
            <a:ext cx="10515600" cy="6263640"/>
          </a:xfrm>
        </p:spPr>
        <p:txBody>
          <a:bodyPr/>
          <a:lstStyle/>
          <a:p>
            <a:pPr marL="0" indent="0">
              <a:buNone/>
            </a:pPr>
            <a:r>
              <a:rPr lang="en-US" sz="4400" b="1" dirty="0" smtClean="0"/>
              <a:t>Geography</a:t>
            </a:r>
            <a:endParaRPr lang="en-US" sz="4400" b="1" dirty="0"/>
          </a:p>
        </p:txBody>
      </p:sp>
      <p:pic>
        <p:nvPicPr>
          <p:cNvPr id="4" name="Picture 3"/>
          <p:cNvPicPr>
            <a:picLocks noChangeAspect="1"/>
          </p:cNvPicPr>
          <p:nvPr/>
        </p:nvPicPr>
        <p:blipFill>
          <a:blip r:embed="rId3"/>
          <a:stretch>
            <a:fillRect/>
          </a:stretch>
        </p:blipFill>
        <p:spPr>
          <a:xfrm>
            <a:off x="1963271" y="932329"/>
            <a:ext cx="8875058" cy="5925671"/>
          </a:xfrm>
          <a:prstGeom prst="rect">
            <a:avLst/>
          </a:prstGeom>
        </p:spPr>
      </p:pic>
      <p:sp>
        <p:nvSpPr>
          <p:cNvPr id="5" name="Content Placeholder 2"/>
          <p:cNvSpPr txBox="1">
            <a:spLocks/>
          </p:cNvSpPr>
          <p:nvPr/>
        </p:nvSpPr>
        <p:spPr>
          <a:xfrm>
            <a:off x="2487386" y="5357726"/>
            <a:ext cx="7886700" cy="45360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smtClean="0">
                <a:solidFill>
                  <a:srgbClr val="595959"/>
                </a:solidFill>
              </a:rPr>
              <a:t>More info about the challenges in Italy:</a:t>
            </a:r>
            <a:endParaRPr lang="en-US" dirty="0">
              <a:solidFill>
                <a:srgbClr val="595959"/>
              </a:solidFill>
            </a:endParaRPr>
          </a:p>
          <a:p>
            <a:pPr marL="0" indent="0">
              <a:lnSpc>
                <a:spcPct val="150000"/>
              </a:lnSpc>
              <a:buNone/>
            </a:pPr>
            <a:r>
              <a:rPr lang="en-US" dirty="0">
                <a:hlinkClick r:id="rId4"/>
              </a:rPr>
              <a:t>https://medium.com/@tomaspueyo/coronavirus-act-today-or-people-will-die-f4d3d9cd99ca</a:t>
            </a:r>
            <a:endParaRPr lang="en-US" dirty="0">
              <a:solidFill>
                <a:srgbClr val="595959"/>
              </a:solidFill>
            </a:endParaRPr>
          </a:p>
        </p:txBody>
      </p:sp>
      <p:pic>
        <p:nvPicPr>
          <p:cNvPr id="3" name="Picture 2"/>
          <p:cNvPicPr>
            <a:picLocks noChangeAspect="1"/>
          </p:cNvPicPr>
          <p:nvPr/>
        </p:nvPicPr>
        <p:blipFill>
          <a:blip r:embed="rId5"/>
          <a:stretch>
            <a:fillRect/>
          </a:stretch>
        </p:blipFill>
        <p:spPr>
          <a:xfrm>
            <a:off x="1988377" y="932329"/>
            <a:ext cx="8385709" cy="5907695"/>
          </a:xfrm>
          <a:prstGeom prst="rect">
            <a:avLst/>
          </a:prstGeom>
        </p:spPr>
      </p:pic>
      <p:pic>
        <p:nvPicPr>
          <p:cNvPr id="6" name="Picture 5"/>
          <p:cNvPicPr>
            <a:picLocks noChangeAspect="1"/>
          </p:cNvPicPr>
          <p:nvPr/>
        </p:nvPicPr>
        <p:blipFill>
          <a:blip r:embed="rId6"/>
          <a:stretch>
            <a:fillRect/>
          </a:stretch>
        </p:blipFill>
        <p:spPr>
          <a:xfrm>
            <a:off x="1884070" y="932329"/>
            <a:ext cx="8490016" cy="6000186"/>
          </a:xfrm>
          <a:prstGeom prst="rect">
            <a:avLst/>
          </a:prstGeom>
        </p:spPr>
      </p:pic>
      <p:pic>
        <p:nvPicPr>
          <p:cNvPr id="7" name="Picture 6"/>
          <p:cNvPicPr>
            <a:picLocks noChangeAspect="1"/>
          </p:cNvPicPr>
          <p:nvPr/>
        </p:nvPicPr>
        <p:blipFill>
          <a:blip r:embed="rId7"/>
          <a:stretch>
            <a:fillRect/>
          </a:stretch>
        </p:blipFill>
        <p:spPr>
          <a:xfrm>
            <a:off x="1884069" y="932329"/>
            <a:ext cx="8729853" cy="6000186"/>
          </a:xfrm>
          <a:prstGeom prst="rect">
            <a:avLst/>
          </a:prstGeom>
        </p:spPr>
      </p:pic>
    </p:spTree>
    <p:extLst>
      <p:ext uri="{BB962C8B-B14F-4D97-AF65-F5344CB8AC3E}">
        <p14:creationId xmlns:p14="http://schemas.microsoft.com/office/powerpoint/2010/main" val="1808817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14" name="Content Placeholder 13"/>
          <p:cNvSpPr>
            <a:spLocks noGrp="1"/>
          </p:cNvSpPr>
          <p:nvPr>
            <p:ph idx="1"/>
          </p:nvPr>
        </p:nvSpPr>
        <p:spPr>
          <a:xfrm>
            <a:off x="671619" y="103797"/>
            <a:ext cx="10907485" cy="6457023"/>
          </a:xfrm>
        </p:spPr>
        <p:txBody>
          <a:bodyPr>
            <a:normAutofit/>
          </a:bodyPr>
          <a:lstStyle/>
          <a:p>
            <a:pPr marL="0" indent="0" algn="ctr">
              <a:spcBef>
                <a:spcPts val="1800"/>
              </a:spcBef>
              <a:buNone/>
            </a:pPr>
            <a:r>
              <a:rPr lang="en-US" sz="4400" b="1" dirty="0" smtClean="0"/>
              <a:t>COVID 19 GUIDANCE</a:t>
            </a:r>
            <a:endParaRPr lang="en-US" sz="4400" b="1" dirty="0"/>
          </a:p>
          <a:p>
            <a:pPr marL="0" indent="0">
              <a:spcBef>
                <a:spcPts val="1800"/>
              </a:spcBef>
              <a:buNone/>
            </a:pPr>
            <a:r>
              <a:rPr lang="en-US" sz="4400" b="1" dirty="0" smtClean="0"/>
              <a:t/>
            </a:r>
            <a:br>
              <a:rPr lang="en-US" sz="4400" b="1" dirty="0" smtClean="0"/>
            </a:br>
            <a:endParaRPr lang="en-US" sz="4400" b="1" dirty="0"/>
          </a:p>
          <a:p>
            <a:pPr marL="0" indent="0" algn="ctr">
              <a:lnSpc>
                <a:spcPct val="120000"/>
              </a:lnSpc>
              <a:spcBef>
                <a:spcPts val="1800"/>
              </a:spcBef>
              <a:buNone/>
            </a:pPr>
            <a:endParaRPr lang="en-US" sz="3600" b="1" dirty="0" smtClean="0"/>
          </a:p>
          <a:p>
            <a:pPr marL="0" indent="0" algn="ctr">
              <a:lnSpc>
                <a:spcPct val="120000"/>
              </a:lnSpc>
              <a:spcBef>
                <a:spcPts val="1800"/>
              </a:spcBef>
              <a:buNone/>
            </a:pPr>
            <a:r>
              <a:rPr lang="en-US" sz="3600" b="1" dirty="0" smtClean="0"/>
              <a:t>Need Help? Have Questions?</a:t>
            </a:r>
          </a:p>
          <a:p>
            <a:pPr marL="0" indent="0" algn="ctr">
              <a:lnSpc>
                <a:spcPct val="120000"/>
              </a:lnSpc>
              <a:spcBef>
                <a:spcPts val="1800"/>
              </a:spcBef>
              <a:buNone/>
            </a:pPr>
            <a:r>
              <a:rPr lang="en-US" sz="3600" b="1" dirty="0" smtClean="0"/>
              <a:t>Contact:</a:t>
            </a:r>
          </a:p>
          <a:p>
            <a:pPr marL="0" indent="0" algn="ctr">
              <a:lnSpc>
                <a:spcPct val="120000"/>
              </a:lnSpc>
              <a:spcBef>
                <a:spcPts val="1800"/>
              </a:spcBef>
              <a:buNone/>
            </a:pPr>
            <a:r>
              <a:rPr lang="en-US" sz="3600" b="1" dirty="0" smtClean="0"/>
              <a:t> </a:t>
            </a:r>
            <a:r>
              <a:rPr lang="en-US" sz="3600" dirty="0" smtClean="0">
                <a:hlinkClick r:id="rId3"/>
              </a:rPr>
              <a:t>Michael.sheerin@tlc-eng.com</a:t>
            </a:r>
            <a:r>
              <a:rPr lang="en-US" sz="3600" dirty="0" smtClean="0"/>
              <a:t> </a:t>
            </a:r>
            <a:endParaRPr lang="en-US" sz="4400" b="1" dirty="0"/>
          </a:p>
        </p:txBody>
      </p:sp>
      <p:pic>
        <p:nvPicPr>
          <p:cNvPr id="4" name="Picture 3"/>
          <p:cNvPicPr>
            <a:picLocks noChangeAspect="1"/>
          </p:cNvPicPr>
          <p:nvPr/>
        </p:nvPicPr>
        <p:blipFill>
          <a:blip r:embed="rId4"/>
          <a:stretch>
            <a:fillRect/>
          </a:stretch>
        </p:blipFill>
        <p:spPr>
          <a:xfrm>
            <a:off x="6125361" y="1340793"/>
            <a:ext cx="1888444" cy="930130"/>
          </a:xfrm>
          <a:prstGeom prst="rect">
            <a:avLst/>
          </a:prstGeom>
        </p:spPr>
      </p:pic>
      <p:pic>
        <p:nvPicPr>
          <p:cNvPr id="5" name="Picture 4" descr="logo_ashrae"/>
          <p:cNvPicPr/>
          <p:nvPr/>
        </p:nvPicPr>
        <p:blipFill>
          <a:blip r:embed="rId5">
            <a:extLst>
              <a:ext uri="{28A0092B-C50C-407E-A947-70E740481C1C}">
                <a14:useLocalDpi xmlns:a14="http://schemas.microsoft.com/office/drawing/2010/main" val="0"/>
              </a:ext>
            </a:extLst>
          </a:blip>
          <a:srcRect/>
          <a:stretch>
            <a:fillRect/>
          </a:stretch>
        </p:blipFill>
        <p:spPr bwMode="auto">
          <a:xfrm>
            <a:off x="3850366" y="1305829"/>
            <a:ext cx="1384222" cy="1000059"/>
          </a:xfrm>
          <a:prstGeom prst="rect">
            <a:avLst/>
          </a:prstGeom>
          <a:noFill/>
        </p:spPr>
      </p:pic>
    </p:spTree>
    <p:extLst>
      <p:ext uri="{BB962C8B-B14F-4D97-AF65-F5344CB8AC3E}">
        <p14:creationId xmlns:p14="http://schemas.microsoft.com/office/powerpoint/2010/main" val="110920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Point of Rapid Expansion</a:t>
            </a:r>
            <a:endParaRPr lang="en-US" dirty="0"/>
          </a:p>
        </p:txBody>
      </p:sp>
      <p:pic>
        <p:nvPicPr>
          <p:cNvPr id="4" name="Picture 3"/>
          <p:cNvPicPr>
            <a:picLocks noChangeAspect="1"/>
          </p:cNvPicPr>
          <p:nvPr/>
        </p:nvPicPr>
        <p:blipFill>
          <a:blip r:embed="rId3"/>
          <a:stretch>
            <a:fillRect/>
          </a:stretch>
        </p:blipFill>
        <p:spPr>
          <a:xfrm>
            <a:off x="1437459" y="0"/>
            <a:ext cx="9903677" cy="6858000"/>
          </a:xfrm>
          <a:prstGeom prst="rect">
            <a:avLst/>
          </a:prstGeom>
        </p:spPr>
      </p:pic>
      <p:sp>
        <p:nvSpPr>
          <p:cNvPr id="5" name="Right Arrow 4"/>
          <p:cNvSpPr/>
          <p:nvPr/>
        </p:nvSpPr>
        <p:spPr>
          <a:xfrm rot="2638977">
            <a:off x="3950839" y="2208781"/>
            <a:ext cx="1504270" cy="6441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65434" y="2104845"/>
            <a:ext cx="1794294" cy="646331"/>
          </a:xfrm>
          <a:prstGeom prst="rect">
            <a:avLst/>
          </a:prstGeom>
          <a:noFill/>
        </p:spPr>
        <p:txBody>
          <a:bodyPr wrap="square" rtlCol="0">
            <a:spAutoFit/>
          </a:bodyPr>
          <a:lstStyle/>
          <a:p>
            <a:pPr algn="ctr"/>
            <a:r>
              <a:rPr lang="en-US" dirty="0" smtClean="0"/>
              <a:t>Testing &amp; ID </a:t>
            </a:r>
          </a:p>
          <a:p>
            <a:pPr algn="ctr"/>
            <a:r>
              <a:rPr lang="en-US" dirty="0" smtClean="0"/>
              <a:t>in S Korea</a:t>
            </a:r>
            <a:endParaRPr lang="en-US" dirty="0"/>
          </a:p>
        </p:txBody>
      </p:sp>
    </p:spTree>
    <p:extLst>
      <p:ext uri="{BB962C8B-B14F-4D97-AF65-F5344CB8AC3E}">
        <p14:creationId xmlns:p14="http://schemas.microsoft.com/office/powerpoint/2010/main" val="34408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lstStyle/>
          <a:p>
            <a:pPr marL="0" indent="0">
              <a:spcBef>
                <a:spcPts val="1800"/>
              </a:spcBef>
              <a:buNone/>
            </a:pPr>
            <a:r>
              <a:rPr lang="en-US" sz="4400" b="1" dirty="0" smtClean="0"/>
              <a:t>Perspective</a:t>
            </a:r>
            <a:endParaRPr lang="en-US" sz="4400" b="1" dirty="0"/>
          </a:p>
          <a:p>
            <a:pPr>
              <a:spcBef>
                <a:spcPts val="1800"/>
              </a:spcBef>
            </a:pPr>
            <a:r>
              <a:rPr lang="en-US" dirty="0" smtClean="0"/>
              <a:t>True number of cases in an area are vastly under-counted due to quantity of undiagnosed and untested patients. They may still arrive at the hospital. </a:t>
            </a:r>
          </a:p>
          <a:p>
            <a:pPr>
              <a:spcBef>
                <a:spcPts val="1800"/>
              </a:spcBef>
            </a:pPr>
            <a:r>
              <a:rPr lang="en-US" dirty="0" smtClean="0"/>
              <a:t>Two ways to estimate “true” number of cases: </a:t>
            </a:r>
          </a:p>
          <a:p>
            <a:pPr lvl="1">
              <a:spcBef>
                <a:spcPts val="1800"/>
              </a:spcBef>
            </a:pPr>
            <a:r>
              <a:rPr lang="en-US" dirty="0" smtClean="0"/>
              <a:t># of Reported Cases x 10-20</a:t>
            </a:r>
          </a:p>
          <a:p>
            <a:pPr lvl="1">
              <a:spcBef>
                <a:spcPts val="1800"/>
              </a:spcBef>
            </a:pPr>
            <a:r>
              <a:rPr lang="en-US" dirty="0" smtClean="0"/>
              <a:t># of COVID Deaths x 400</a:t>
            </a:r>
          </a:p>
          <a:p>
            <a:pPr>
              <a:spcBef>
                <a:spcPts val="1800"/>
              </a:spcBef>
            </a:pPr>
            <a:endParaRPr lang="en-US" dirty="0"/>
          </a:p>
        </p:txBody>
      </p:sp>
    </p:spTree>
    <p:extLst>
      <p:ext uri="{BB962C8B-B14F-4D97-AF65-F5344CB8AC3E}">
        <p14:creationId xmlns:p14="http://schemas.microsoft.com/office/powerpoint/2010/main" val="156285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70294"/>
            <a:ext cx="3488768" cy="6290526"/>
          </a:xfrm>
        </p:spPr>
        <p:txBody>
          <a:bodyPr/>
          <a:lstStyle/>
          <a:p>
            <a:pPr marL="0" indent="0">
              <a:spcBef>
                <a:spcPts val="1800"/>
              </a:spcBef>
              <a:buNone/>
            </a:pPr>
            <a:r>
              <a:rPr lang="en-US" sz="4400" b="1" dirty="0" smtClean="0"/>
              <a:t>Perspective</a:t>
            </a:r>
            <a:endParaRPr lang="en-US" sz="4400" b="1" dirty="0"/>
          </a:p>
          <a:p>
            <a:pPr>
              <a:spcBef>
                <a:spcPts val="1800"/>
              </a:spcBef>
            </a:pPr>
            <a:r>
              <a:rPr lang="en-US" dirty="0" smtClean="0"/>
              <a:t>COVID 19 is viable on surfaces for 2-3 days</a:t>
            </a:r>
          </a:p>
          <a:p>
            <a:pPr>
              <a:spcBef>
                <a:spcPts val="1800"/>
              </a:spcBef>
            </a:pPr>
            <a:r>
              <a:rPr lang="en-US" dirty="0" smtClean="0"/>
              <a:t>COVID 19 is viable aerosolized for at least 3 hours</a:t>
            </a:r>
          </a:p>
          <a:p>
            <a:pPr>
              <a:spcBef>
                <a:spcPts val="1800"/>
              </a:spcBef>
            </a:pPr>
            <a:endParaRPr lang="en-US" dirty="0"/>
          </a:p>
        </p:txBody>
      </p:sp>
      <p:pic>
        <p:nvPicPr>
          <p:cNvPr id="3" name="Picture 2"/>
          <p:cNvPicPr>
            <a:picLocks noChangeAspect="1"/>
          </p:cNvPicPr>
          <p:nvPr/>
        </p:nvPicPr>
        <p:blipFill>
          <a:blip r:embed="rId3"/>
          <a:stretch>
            <a:fillRect/>
          </a:stretch>
        </p:blipFill>
        <p:spPr>
          <a:xfrm>
            <a:off x="4946753" y="0"/>
            <a:ext cx="7245247" cy="5109872"/>
          </a:xfrm>
          <a:prstGeom prst="rect">
            <a:avLst/>
          </a:prstGeom>
        </p:spPr>
      </p:pic>
    </p:spTree>
    <p:extLst>
      <p:ext uri="{BB962C8B-B14F-4D97-AF65-F5344CB8AC3E}">
        <p14:creationId xmlns:p14="http://schemas.microsoft.com/office/powerpoint/2010/main" val="173579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lstStyle/>
          <a:p>
            <a:pPr marL="0" indent="0">
              <a:spcBef>
                <a:spcPts val="1800"/>
              </a:spcBef>
              <a:buNone/>
            </a:pPr>
            <a:r>
              <a:rPr lang="en-US" sz="4400" b="1" dirty="0" smtClean="0"/>
              <a:t>Perspective</a:t>
            </a:r>
            <a:endParaRPr lang="en-US" sz="4400" b="1" dirty="0"/>
          </a:p>
          <a:p>
            <a:pPr>
              <a:spcBef>
                <a:spcPts val="1800"/>
              </a:spcBef>
            </a:pPr>
            <a:r>
              <a:rPr lang="en-US" dirty="0" smtClean="0"/>
              <a:t>Transmission rate appears comparable to influenza</a:t>
            </a:r>
          </a:p>
          <a:p>
            <a:pPr>
              <a:spcBef>
                <a:spcPts val="1800"/>
              </a:spcBef>
            </a:pPr>
            <a:r>
              <a:rPr lang="en-US" dirty="0" smtClean="0"/>
              <a:t>25% of cases transmitted while asymptomatic (first 24-48 </a:t>
            </a:r>
            <a:r>
              <a:rPr lang="en-US" dirty="0" err="1" smtClean="0"/>
              <a:t>hrs</a:t>
            </a:r>
            <a:r>
              <a:rPr lang="en-US" dirty="0" smtClean="0"/>
              <a:t>)</a:t>
            </a:r>
          </a:p>
          <a:p>
            <a:pPr>
              <a:spcBef>
                <a:spcPts val="1800"/>
              </a:spcBef>
            </a:pPr>
            <a:r>
              <a:rPr lang="en-US" dirty="0" smtClean="0"/>
              <a:t>But…</a:t>
            </a:r>
            <a:r>
              <a:rPr lang="en-US" u="sng" dirty="0" smtClean="0"/>
              <a:t>most contagious </a:t>
            </a:r>
            <a:r>
              <a:rPr lang="en-US" dirty="0" smtClean="0"/>
              <a:t>when they are most symptomatic (sickest) – like in a hospital ! </a:t>
            </a:r>
            <a:endParaRPr lang="en-US" dirty="0"/>
          </a:p>
          <a:p>
            <a:pPr>
              <a:spcBef>
                <a:spcPts val="1800"/>
              </a:spcBef>
            </a:pPr>
            <a:endParaRPr lang="en-US" dirty="0"/>
          </a:p>
        </p:txBody>
      </p:sp>
    </p:spTree>
    <p:extLst>
      <p:ext uri="{BB962C8B-B14F-4D97-AF65-F5344CB8AC3E}">
        <p14:creationId xmlns:p14="http://schemas.microsoft.com/office/powerpoint/2010/main" val="215036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14" name="Content Placeholder 13"/>
          <p:cNvSpPr>
            <a:spLocks noGrp="1"/>
          </p:cNvSpPr>
          <p:nvPr>
            <p:ph idx="1"/>
          </p:nvPr>
        </p:nvSpPr>
        <p:spPr>
          <a:xfrm>
            <a:off x="1284515" y="297180"/>
            <a:ext cx="10692332" cy="6263640"/>
          </a:xfrm>
        </p:spPr>
        <p:txBody>
          <a:bodyPr/>
          <a:lstStyle/>
          <a:p>
            <a:pPr marL="0" indent="0">
              <a:spcBef>
                <a:spcPts val="1800"/>
              </a:spcBef>
              <a:buNone/>
            </a:pPr>
            <a:r>
              <a:rPr lang="en-US" sz="4400" b="1" dirty="0" smtClean="0"/>
              <a:t>Perspective</a:t>
            </a:r>
            <a:endParaRPr lang="en-US" sz="4400" b="1" dirty="0"/>
          </a:p>
          <a:p>
            <a:pPr>
              <a:spcBef>
                <a:spcPts val="1800"/>
              </a:spcBef>
            </a:pPr>
            <a:r>
              <a:rPr lang="en-US" dirty="0" smtClean="0"/>
              <a:t>At risk populations frequently become more severe cases </a:t>
            </a:r>
          </a:p>
          <a:p>
            <a:pPr>
              <a:spcBef>
                <a:spcPts val="1800"/>
              </a:spcBef>
            </a:pPr>
            <a:r>
              <a:rPr lang="en-US" dirty="0" smtClean="0"/>
              <a:t>15% of infected require </a:t>
            </a:r>
            <a:r>
              <a:rPr lang="en-US" u="sng" dirty="0" smtClean="0"/>
              <a:t>oxygen interventions</a:t>
            </a:r>
          </a:p>
          <a:p>
            <a:pPr>
              <a:spcBef>
                <a:spcPts val="1800"/>
              </a:spcBef>
            </a:pPr>
            <a:r>
              <a:rPr lang="en-US" dirty="0" smtClean="0">
                <a:solidFill>
                  <a:srgbClr val="FF0000"/>
                </a:solidFill>
              </a:rPr>
              <a:t>3-4% mortality rate vs 0.1% for influenza   (</a:t>
            </a:r>
            <a:r>
              <a:rPr lang="en-US" u="sng" dirty="0" smtClean="0">
                <a:solidFill>
                  <a:srgbClr val="FF0000"/>
                </a:solidFill>
              </a:rPr>
              <a:t>30x higher</a:t>
            </a:r>
            <a:r>
              <a:rPr lang="en-US" dirty="0" smtClean="0">
                <a:solidFill>
                  <a:srgbClr val="FF0000"/>
                </a:solidFill>
              </a:rPr>
              <a:t>)</a:t>
            </a:r>
          </a:p>
          <a:p>
            <a:pPr>
              <a:spcBef>
                <a:spcPts val="1800"/>
              </a:spcBef>
            </a:pPr>
            <a:r>
              <a:rPr lang="en-US" dirty="0" smtClean="0"/>
              <a:t>80 </a:t>
            </a:r>
            <a:r>
              <a:rPr lang="en-US" dirty="0" err="1"/>
              <a:t>yrs</a:t>
            </a:r>
            <a:r>
              <a:rPr lang="en-US" dirty="0"/>
              <a:t> and older mortality rate is near 15% (70 = 8%, 60 = 3%)</a:t>
            </a:r>
          </a:p>
          <a:p>
            <a:pPr>
              <a:spcBef>
                <a:spcPts val="1800"/>
              </a:spcBef>
            </a:pPr>
            <a:r>
              <a:rPr lang="en-US" dirty="0" smtClean="0"/>
              <a:t>Nursing home / Assisted Living residents at </a:t>
            </a:r>
            <a:r>
              <a:rPr lang="en-US" u="sng" dirty="0" smtClean="0"/>
              <a:t>high</a:t>
            </a:r>
            <a:r>
              <a:rPr lang="en-US" dirty="0" smtClean="0"/>
              <a:t> risk</a:t>
            </a:r>
          </a:p>
          <a:p>
            <a:pPr>
              <a:spcBef>
                <a:spcPts val="1800"/>
              </a:spcBef>
            </a:pPr>
            <a:endParaRPr lang="en-US" dirty="0"/>
          </a:p>
        </p:txBody>
      </p:sp>
    </p:spTree>
    <p:extLst>
      <p:ext uri="{BB962C8B-B14F-4D97-AF65-F5344CB8AC3E}">
        <p14:creationId xmlns:p14="http://schemas.microsoft.com/office/powerpoint/2010/main" val="680048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LC Colors">
      <a:dk1>
        <a:srgbClr val="595959"/>
      </a:dk1>
      <a:lt1>
        <a:srgbClr val="FFFFFF"/>
      </a:lt1>
      <a:dk2>
        <a:srgbClr val="595959"/>
      </a:dk2>
      <a:lt2>
        <a:srgbClr val="CACACD"/>
      </a:lt2>
      <a:accent1>
        <a:srgbClr val="00AEEF"/>
      </a:accent1>
      <a:accent2>
        <a:srgbClr val="005587"/>
      </a:accent2>
      <a:accent3>
        <a:srgbClr val="919696"/>
      </a:accent3>
      <a:accent4>
        <a:srgbClr val="FFB81C"/>
      </a:accent4>
      <a:accent5>
        <a:srgbClr val="005F96"/>
      </a:accent5>
      <a:accent6>
        <a:srgbClr val="6CC24A"/>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Test1" id="{386FA1A8-E04D-4126-8402-DA69E0BB829D}" vid="{8918841B-094B-4AC5-8F03-5A0ADFCAE2D5}"/>
    </a:ext>
  </a:extLst>
</a:theme>
</file>

<file path=ppt/theme/theme2.xml><?xml version="1.0" encoding="utf-8"?>
<a:theme xmlns:a="http://schemas.openxmlformats.org/drawingml/2006/main" name="2_Office Theme">
  <a:themeElements>
    <a:clrScheme name="TLC Colors">
      <a:dk1>
        <a:srgbClr val="595959"/>
      </a:dk1>
      <a:lt1>
        <a:srgbClr val="FFFFFF"/>
      </a:lt1>
      <a:dk2>
        <a:srgbClr val="595959"/>
      </a:dk2>
      <a:lt2>
        <a:srgbClr val="CACACD"/>
      </a:lt2>
      <a:accent1>
        <a:srgbClr val="00AEEF"/>
      </a:accent1>
      <a:accent2>
        <a:srgbClr val="005587"/>
      </a:accent2>
      <a:accent3>
        <a:srgbClr val="919696"/>
      </a:accent3>
      <a:accent4>
        <a:srgbClr val="FFB81C"/>
      </a:accent4>
      <a:accent5>
        <a:srgbClr val="005F96"/>
      </a:accent5>
      <a:accent6>
        <a:srgbClr val="6CC24A"/>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Test1" id="{386FA1A8-E04D-4126-8402-DA69E0BB829D}" vid="{8918841B-094B-4AC5-8F03-5A0ADFCAE2D5}"/>
    </a:ext>
  </a:extLst>
</a:theme>
</file>

<file path=ppt/theme/theme3.xml><?xml version="1.0" encoding="utf-8"?>
<a:theme xmlns:a="http://schemas.openxmlformats.org/drawingml/2006/main" name="3_Office Theme">
  <a:themeElements>
    <a:clrScheme name="TLC Colors">
      <a:dk1>
        <a:srgbClr val="595959"/>
      </a:dk1>
      <a:lt1>
        <a:srgbClr val="FFFFFF"/>
      </a:lt1>
      <a:dk2>
        <a:srgbClr val="595959"/>
      </a:dk2>
      <a:lt2>
        <a:srgbClr val="CACACD"/>
      </a:lt2>
      <a:accent1>
        <a:srgbClr val="00AEEF"/>
      </a:accent1>
      <a:accent2>
        <a:srgbClr val="005587"/>
      </a:accent2>
      <a:accent3>
        <a:srgbClr val="919696"/>
      </a:accent3>
      <a:accent4>
        <a:srgbClr val="FFB81C"/>
      </a:accent4>
      <a:accent5>
        <a:srgbClr val="005F96"/>
      </a:accent5>
      <a:accent6>
        <a:srgbClr val="6CC24A"/>
      </a:accent6>
      <a:hlink>
        <a:srgbClr val="00AE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Test1" id="{386FA1A8-E04D-4126-8402-DA69E0BB829D}" vid="{8918841B-094B-4AC5-8F03-5A0ADFCAE2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2025</Words>
  <Application>Microsoft Office PowerPoint</Application>
  <PresentationFormat>Widescreen</PresentationFormat>
  <Paragraphs>285</Paragraphs>
  <Slides>44</Slides>
  <Notes>44</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Aharoni</vt:lpstr>
      <vt:lpstr>Arial</vt:lpstr>
      <vt:lpstr>Arial Narrow</vt:lpstr>
      <vt:lpstr>Calibri</vt:lpstr>
      <vt:lpstr>1_Office Theme</vt:lpstr>
      <vt:lpstr>2_Office Theme</vt:lpstr>
      <vt:lpstr>3_Office Theme</vt:lpstr>
      <vt:lpstr>COVID 19 GUIDANCE</vt:lpstr>
      <vt:lpstr>Experts Across the Country</vt:lpstr>
      <vt:lpstr>Summary</vt:lpstr>
      <vt:lpstr>Why is this a Big Deal ?</vt:lpstr>
      <vt:lpstr>Point of Rapid Expansion</vt:lpstr>
      <vt:lpstr>Perspective</vt:lpstr>
      <vt:lpstr>Perspective</vt:lpstr>
      <vt:lpstr>Perspective</vt:lpstr>
      <vt:lpstr>Perspective</vt:lpstr>
      <vt:lpstr>Perspective</vt:lpstr>
      <vt:lpstr>Perspective</vt:lpstr>
      <vt:lpstr>Perspective</vt:lpstr>
      <vt:lpstr>Perspective</vt:lpstr>
      <vt:lpstr>Perspective</vt:lpstr>
      <vt:lpstr>Action Plan</vt:lpstr>
      <vt:lpstr>Action Plan</vt:lpstr>
      <vt:lpstr>How ?</vt:lpstr>
      <vt:lpstr>Basics</vt:lpstr>
      <vt:lpstr>Basics</vt:lpstr>
      <vt:lpstr>Basics</vt:lpstr>
      <vt:lpstr>Patient Room</vt:lpstr>
      <vt:lpstr>Patient Room</vt:lpstr>
      <vt:lpstr>Perspective</vt:lpstr>
      <vt:lpstr>Patient Room</vt:lpstr>
      <vt:lpstr>Patient Room</vt:lpstr>
      <vt:lpstr>Example – Patient Room</vt:lpstr>
      <vt:lpstr>Basics</vt:lpstr>
      <vt:lpstr>Example – Patient Room</vt:lpstr>
      <vt:lpstr>Example – Patient Room</vt:lpstr>
      <vt:lpstr>Control Vestibule</vt:lpstr>
      <vt:lpstr>PowerPoint Presentation</vt:lpstr>
      <vt:lpstr>PowerPoint Presentation</vt:lpstr>
      <vt:lpstr>Perspective</vt:lpstr>
      <vt:lpstr>Perspective</vt:lpstr>
      <vt:lpstr>The Wider Picture</vt:lpstr>
      <vt:lpstr>Other Factors</vt:lpstr>
      <vt:lpstr>Other Factors</vt:lpstr>
      <vt:lpstr>Other Factors</vt:lpstr>
      <vt:lpstr>Other Factors</vt:lpstr>
      <vt:lpstr>Other Factors</vt:lpstr>
      <vt:lpstr>Present Geographic Impact</vt:lpstr>
      <vt:lpstr>Present Geographic Impact</vt:lpstr>
      <vt:lpstr>Present Geographic Impact</vt:lpstr>
      <vt:lpstr>QUESTIONS?</vt:lpstr>
    </vt:vector>
  </TitlesOfParts>
  <Company>TLC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Sheerin, Michael</dc:creator>
  <cp:lastModifiedBy>Kiely, Debbie             UTC CCS</cp:lastModifiedBy>
  <cp:revision>134</cp:revision>
  <cp:lastPrinted>2020-03-13T16:32:36Z</cp:lastPrinted>
  <dcterms:created xsi:type="dcterms:W3CDTF">2019-12-16T16:14:03Z</dcterms:created>
  <dcterms:modified xsi:type="dcterms:W3CDTF">2020-03-26T15:46:08Z</dcterms:modified>
</cp:coreProperties>
</file>