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6" r:id="rId5"/>
    <p:sldMasterId id="2147483722" r:id="rId6"/>
    <p:sldMasterId id="2147483738" r:id="rId7"/>
    <p:sldMasterId id="2147483754" r:id="rId8"/>
    <p:sldMasterId id="2147483770" r:id="rId9"/>
  </p:sldMasterIdLst>
  <p:notesMasterIdLst>
    <p:notesMasterId r:id="rId29"/>
  </p:notesMasterIdLst>
  <p:handoutMasterIdLst>
    <p:handoutMasterId r:id="rId30"/>
  </p:handoutMasterIdLst>
  <p:sldIdLst>
    <p:sldId id="290" r:id="rId10"/>
    <p:sldId id="291" r:id="rId11"/>
    <p:sldId id="266" r:id="rId12"/>
    <p:sldId id="293" r:id="rId13"/>
    <p:sldId id="292" r:id="rId14"/>
    <p:sldId id="294" r:id="rId15"/>
    <p:sldId id="268" r:id="rId16"/>
    <p:sldId id="267" r:id="rId17"/>
    <p:sldId id="289" r:id="rId18"/>
    <p:sldId id="275" r:id="rId19"/>
    <p:sldId id="276" r:id="rId20"/>
    <p:sldId id="279" r:id="rId21"/>
    <p:sldId id="284" r:id="rId22"/>
    <p:sldId id="283" r:id="rId23"/>
    <p:sldId id="295" r:id="rId24"/>
    <p:sldId id="296" r:id="rId25"/>
    <p:sldId id="297" r:id="rId26"/>
    <p:sldId id="281" r:id="rId27"/>
    <p:sldId id="298" r:id="rId28"/>
  </p:sldIdLst>
  <p:sldSz cx="9144000" cy="5143500" type="screen16x9"/>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reZohcpXjts9IlH35HRVA==" hashData="5PfHSVUh0z03INLtW5iyfvM7alHUztT0lKLuTb1csWj35jAThiBVpOkaz1xDBtm0Mp5c0bhHlJ7GZqKpbj5CEg=="/>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oy rudd" initials="tr" lastIdx="5" clrIdx="0">
    <p:extLst/>
  </p:cmAuthor>
  <p:cmAuthor id="2" name="Emily" initials="EK" lastIdx="7" clrIdx="1"/>
  <p:cmAuthor id="3" name="Administrator " initials="C" lastIdx="35" clrIdx="2"/>
  <p:cmAuthor id="4" name="CSC" initials="C" lastIdx="0" clrIdx="3"/>
  <p:cmAuthor id="5" name="Sarah Christian" initials="SC"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6666"/>
    <a:srgbClr val="ED1C2E"/>
    <a:srgbClr val="752F8B"/>
    <a:srgbClr val="ED7A23"/>
    <a:srgbClr val="AC1D37"/>
    <a:srgbClr val="152C73"/>
    <a:srgbClr val="82B034"/>
    <a:srgbClr val="00000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2711" autoAdjust="0"/>
  </p:normalViewPr>
  <p:slideViewPr>
    <p:cSldViewPr snapToGrid="0" snapToObjects="1">
      <p:cViewPr varScale="1">
        <p:scale>
          <a:sx n="130" d="100"/>
          <a:sy n="130" d="100"/>
        </p:scale>
        <p:origin x="1088" y="64"/>
      </p:cViewPr>
      <p:guideLst>
        <p:guide orient="horz" pos="2160"/>
        <p:guide pos="2880"/>
        <p:guide orient="horz" pos="1620"/>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52" d="100"/>
          <a:sy n="52" d="100"/>
        </p:scale>
        <p:origin x="-2880"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zh-CN" altLang="en-US"/>
          </a:p>
        </p:txBody>
      </p:sp>
      <p:sp>
        <p:nvSpPr>
          <p:cNvPr id="4" name="页脚占位符 3"/>
          <p:cNvSpPr>
            <a:spLocks noGrp="1"/>
          </p:cNvSpPr>
          <p:nvPr>
            <p:ph type="ftr" sz="quarter" idx="2"/>
          </p:nvPr>
        </p:nvSpPr>
        <p:spPr>
          <a:xfrm>
            <a:off x="0" y="8772668"/>
            <a:ext cx="3037840" cy="461804"/>
          </a:xfrm>
          <a:prstGeom prst="rect">
            <a:avLst/>
          </a:prstGeom>
        </p:spPr>
        <p:txBody>
          <a:bodyPr vert="horz" lIns="92830" tIns="46415" rIns="92830" bIns="46415"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772668"/>
            <a:ext cx="3037840" cy="461804"/>
          </a:xfrm>
          <a:prstGeom prst="rect">
            <a:avLst/>
          </a:prstGeom>
        </p:spPr>
        <p:txBody>
          <a:bodyPr vert="horz" lIns="92830" tIns="46415" rIns="92830" bIns="46415" rtlCol="0" anchor="b"/>
          <a:lstStyle>
            <a:lvl1pPr algn="r">
              <a:defRPr sz="1200"/>
            </a:lvl1pPr>
          </a:lstStyle>
          <a:p>
            <a:fld id="{D991F890-DC81-4B50-B239-5C1299D19B94}" type="slidenum">
              <a:rPr lang="zh-CN" altLang="en-US" smtClean="0"/>
              <a:t>‹#›</a:t>
            </a:fld>
            <a:endParaRPr lang="zh-CN" altLang="en-US"/>
          </a:p>
        </p:txBody>
      </p:sp>
    </p:spTree>
    <p:extLst>
      <p:ext uri="{BB962C8B-B14F-4D97-AF65-F5344CB8AC3E}">
        <p14:creationId xmlns:p14="http://schemas.microsoft.com/office/powerpoint/2010/main" val="77307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4761C455-5F48-DF42-A344-CC7D0870E355}" type="datetimeFigureOut">
              <a:rPr lang="en-US" smtClean="0"/>
              <a:t>12/17/2019</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675FB46C-B846-1B4F-9356-EF004EED2B14}" type="slidenum">
              <a:rPr lang="en-US" smtClean="0"/>
              <a:t>‹#›</a:t>
            </a:fld>
            <a:endParaRPr lang="en-US"/>
          </a:p>
        </p:txBody>
      </p:sp>
    </p:spTree>
    <p:extLst>
      <p:ext uri="{BB962C8B-B14F-4D97-AF65-F5344CB8AC3E}">
        <p14:creationId xmlns:p14="http://schemas.microsoft.com/office/powerpoint/2010/main" val="171810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13D0F-8B22-4FBB-8ADD-0B585E64743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0994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remember these</a:t>
            </a:r>
            <a:r>
              <a:rPr lang="en-US" baseline="0" dirty="0" smtClean="0"/>
              <a:t> “Piping Connection Sizes” shown are for “liquid” pipe only; that’s why they’re both the same diameter; liquid into and out of PMV (during cooling mode).</a:t>
            </a:r>
          </a:p>
          <a:p>
            <a:r>
              <a:rPr lang="en-US" baseline="0" dirty="0" smtClean="0"/>
              <a:t>Max pipe length between PMV Kit and Coil is 16 feet.</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10</a:t>
            </a:fld>
            <a:endParaRPr lang="en-US"/>
          </a:p>
        </p:txBody>
      </p:sp>
    </p:spTree>
    <p:extLst>
      <p:ext uri="{BB962C8B-B14F-4D97-AF65-F5344CB8AC3E}">
        <p14:creationId xmlns:p14="http://schemas.microsoft.com/office/powerpoint/2010/main" val="290040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thes</a:t>
            </a:r>
            <a:r>
              <a:rPr lang="en-US" baseline="0" dirty="0" smtClean="0"/>
              <a:t>e are the same pipe rules we have for normal TC VRF.</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11</a:t>
            </a:fld>
            <a:endParaRPr lang="en-US"/>
          </a:p>
        </p:txBody>
      </p:sp>
    </p:spTree>
    <p:extLst>
      <p:ext uri="{BB962C8B-B14F-4D97-AF65-F5344CB8AC3E}">
        <p14:creationId xmlns:p14="http://schemas.microsoft.com/office/powerpoint/2010/main" val="355809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TC1, TC2, and TCJ connect</a:t>
            </a:r>
            <a:r>
              <a:rPr lang="en-US" baseline="0" dirty="0" smtClean="0"/>
              <a:t> to coil in locations shown. *Also, TA (Return Air) sensor gets mounted in return air stream.</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12</a:t>
            </a:fld>
            <a:endParaRPr lang="en-US"/>
          </a:p>
        </p:txBody>
      </p:sp>
    </p:spTree>
    <p:extLst>
      <p:ext uri="{BB962C8B-B14F-4D97-AF65-F5344CB8AC3E}">
        <p14:creationId xmlns:p14="http://schemas.microsoft.com/office/powerpoint/2010/main" val="107245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Sensor Holders for TC1,</a:t>
            </a:r>
            <a:r>
              <a:rPr lang="en-US" baseline="0" dirty="0" smtClean="0"/>
              <a:t> TC2, and TCJ must be BRAZED to the coil in manner shown.   Take care not to overheat or damage coil or surrounding components.  Orient the the tip of the sensor towards the coil. </a:t>
            </a:r>
          </a:p>
          <a:p>
            <a:r>
              <a:rPr lang="en-US" baseline="0" dirty="0" smtClean="0"/>
              <a:t>TA (Return Air) sensor must be mounted in coil inlet path, DOWNSTREAM of any mixing, pre-conditioning, etc.  </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13</a:t>
            </a:fld>
            <a:endParaRPr lang="en-US"/>
          </a:p>
        </p:txBody>
      </p:sp>
    </p:spTree>
    <p:extLst>
      <p:ext uri="{BB962C8B-B14F-4D97-AF65-F5344CB8AC3E}">
        <p14:creationId xmlns:p14="http://schemas.microsoft.com/office/powerpoint/2010/main" val="176746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row</a:t>
            </a:r>
            <a:r>
              <a:rPr lang="en-US" baseline="0" dirty="0" smtClean="0"/>
              <a:t> in diagram above are the labels for the terminal strips above and in picture.  The terminal strips are have 2 tiers  For example, the red jumper drawn is between C5&amp;C6.</a:t>
            </a:r>
            <a:endParaRPr lang="en-US" dirty="0" smtClean="0"/>
          </a:p>
          <a:p>
            <a:r>
              <a:rPr lang="en-US" dirty="0" smtClean="0"/>
              <a:t>Provide it with 208/230V</a:t>
            </a:r>
            <a:r>
              <a:rPr lang="en-US" baseline="0" dirty="0" smtClean="0"/>
              <a:t> 1ph, MOCP of 15A – just like normal VRF IDUs.</a:t>
            </a:r>
          </a:p>
          <a:p>
            <a:r>
              <a:rPr lang="en-US" baseline="0" dirty="0" smtClean="0"/>
              <a:t>***Note:  power for fan(s) in AHU must be field-coordinated, provided, &amp; wired separately.</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14</a:t>
            </a:fld>
            <a:endParaRPr lang="en-US"/>
          </a:p>
        </p:txBody>
      </p:sp>
    </p:spTree>
    <p:extLst>
      <p:ext uri="{BB962C8B-B14F-4D97-AF65-F5344CB8AC3E}">
        <p14:creationId xmlns:p14="http://schemas.microsoft.com/office/powerpoint/2010/main" val="5144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critical connections you must make for it to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Factory</a:t>
            </a:r>
            <a:r>
              <a:rPr lang="en-US" baseline="0" dirty="0" smtClean="0"/>
              <a:t> jumper installed on C5/C6 (which is from CN34 on board).</a:t>
            </a:r>
          </a:p>
          <a:p>
            <a:r>
              <a:rPr lang="en-US" baseline="0" dirty="0" smtClean="0"/>
              <a:t> Note “KP” relays provided:</a:t>
            </a:r>
          </a:p>
          <a:p>
            <a:pPr marL="171450" indent="-171450">
              <a:buFont typeface="Arial" panose="020B0604020202020204" pitchFamily="34" charset="0"/>
              <a:buChar char="•"/>
            </a:pPr>
            <a:r>
              <a:rPr lang="en-US" baseline="0" dirty="0" smtClean="0"/>
              <a:t>These are factory-included pilot relays that are triggered by normal CN outputs</a:t>
            </a:r>
          </a:p>
          <a:p>
            <a:pPr marL="171450" indent="-171450">
              <a:buFont typeface="Arial" panose="020B0604020202020204" pitchFamily="34" charset="0"/>
              <a:buChar char="•"/>
            </a:pPr>
            <a:r>
              <a:rPr lang="en-US" baseline="0" dirty="0" smtClean="0"/>
              <a:t>Green LEDs light up when energized (“FAN” top left and in picture to the right)</a:t>
            </a:r>
          </a:p>
          <a:p>
            <a:pPr marL="171450" indent="-171450">
              <a:buFont typeface="Arial" panose="020B0604020202020204" pitchFamily="34" charset="0"/>
              <a:buChar char="•"/>
            </a:pPr>
            <a:r>
              <a:rPr lang="en-US" baseline="0" dirty="0" smtClean="0"/>
              <a:t>See last slide for further details on relays</a:t>
            </a:r>
          </a:p>
          <a:p>
            <a:r>
              <a:rPr lang="en-US" baseline="0" dirty="0" smtClean="0"/>
              <a:t>Note that we only have binary fan output – on/off; we DO NOT have ability to modulate fan speed.</a:t>
            </a:r>
          </a:p>
          <a:p>
            <a:r>
              <a:rPr lang="en-US" baseline="0" dirty="0" smtClean="0"/>
              <a:t>Note 12 PMV Wire Terminals:  Larger combo kits can use 2 PMVs; each PMV uses up to 6 wires.</a:t>
            </a:r>
          </a:p>
        </p:txBody>
      </p:sp>
      <p:sp>
        <p:nvSpPr>
          <p:cNvPr id="4" name="Slide Number Placeholder 3"/>
          <p:cNvSpPr>
            <a:spLocks noGrp="1"/>
          </p:cNvSpPr>
          <p:nvPr>
            <p:ph type="sldNum" sz="quarter" idx="10"/>
          </p:nvPr>
        </p:nvSpPr>
        <p:spPr/>
        <p:txBody>
          <a:bodyPr/>
          <a:lstStyle/>
          <a:p>
            <a:fld id="{675FB46C-B846-1B4F-9356-EF004EED2B1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1748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many of the “normal” Toshiba CN I/O options available as well; reach out to Product team for details as needed for application.</a:t>
            </a:r>
          </a:p>
          <a:p>
            <a:r>
              <a:rPr lang="en-US" dirty="0" smtClean="0"/>
              <a:t>Don’t forget</a:t>
            </a:r>
            <a:r>
              <a:rPr lang="en-US" baseline="0" dirty="0" smtClean="0"/>
              <a:t> jumper J01 on C1/C2 external on/off (next slide).</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0999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normal applications</a:t>
            </a:r>
            <a:r>
              <a:rPr lang="en-US" baseline="0" dirty="0" smtClean="0"/>
              <a:t> with CN61 accessory, cut jumper J01 for normal “switch” response instead of pulse / “push button”.</a:t>
            </a:r>
          </a:p>
          <a:p>
            <a:r>
              <a:rPr lang="en-US" baseline="0" dirty="0" smtClean="0"/>
              <a:t>Also, as we know, this input should NOT be used as a “thermostatic” on/off switch for BMS “temperature control”.  (We speak from experience on this and previous misapplications.)</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7485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to tell</a:t>
            </a:r>
            <a:r>
              <a:rPr lang="en-US" baseline="0" dirty="0" smtClean="0"/>
              <a:t> the PMV Controller which size PMV kit is connected to it; this is done via DN11.</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18</a:t>
            </a:fld>
            <a:endParaRPr lang="en-US"/>
          </a:p>
        </p:txBody>
      </p:sp>
    </p:spTree>
    <p:extLst>
      <p:ext uri="{BB962C8B-B14F-4D97-AF65-F5344CB8AC3E}">
        <p14:creationId xmlns:p14="http://schemas.microsoft.com/office/powerpoint/2010/main" val="40240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19</a:t>
            </a:fld>
            <a:endParaRPr lang="en-US"/>
          </a:p>
        </p:txBody>
      </p:sp>
    </p:spTree>
    <p:extLst>
      <p:ext uri="{BB962C8B-B14F-4D97-AF65-F5344CB8AC3E}">
        <p14:creationId xmlns:p14="http://schemas.microsoft.com/office/powerpoint/2010/main" val="258354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13D0F-8B22-4FBB-8ADD-0B585E64743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1250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summarizes installation details for RETURN AIR PMV kits; this slide is basic housekeeping for acronyms.</a:t>
            </a:r>
            <a:endParaRPr lang="en-US" dirty="0" smtClean="0"/>
          </a:p>
          <a:p>
            <a:endParaRPr lang="en-US" dirty="0" smtClean="0"/>
          </a:p>
          <a:p>
            <a:r>
              <a:rPr lang="en-US" dirty="0" smtClean="0"/>
              <a:t>Supplemental Notes:</a:t>
            </a:r>
          </a:p>
          <a:p>
            <a:r>
              <a:rPr lang="en-US" dirty="0" smtClean="0"/>
              <a:t>ESP is called “external” to</a:t>
            </a:r>
            <a:r>
              <a:rPr lang="en-US" baseline="0" dirty="0" smtClean="0"/>
              <a:t> clarify that this pressure already accounts for internal pressure losses inside the AHU – such as filter, wet coil, etc.</a:t>
            </a:r>
            <a:endParaRPr lang="en-US" dirty="0" smtClean="0"/>
          </a:p>
          <a:p>
            <a:r>
              <a:rPr lang="en-US" dirty="0" smtClean="0"/>
              <a:t>CFM</a:t>
            </a:r>
            <a:r>
              <a:rPr lang="en-US" baseline="0" dirty="0" smtClean="0"/>
              <a:t> and ESP are inter-related.  For any ducted application, check that the system curve (for ductwork, filters, etc.), intersects the fan curve(s) for AHU in “sweet spot” – i.e. close the middle.</a:t>
            </a:r>
          </a:p>
          <a:p>
            <a:r>
              <a:rPr lang="en-US" baseline="0" dirty="0" smtClean="0"/>
              <a:t>PMV: called “EEV” or “LEV” by others, but it’s the same concept.  It’s just our Electronic Expansion Valve - basically a needle valve with a stepper motor.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3</a:t>
            </a:fld>
            <a:endParaRPr lang="en-US"/>
          </a:p>
        </p:txBody>
      </p:sp>
    </p:spTree>
    <p:extLst>
      <p:ext uri="{BB962C8B-B14F-4D97-AF65-F5344CB8AC3E}">
        <p14:creationId xmlns:p14="http://schemas.microsoft.com/office/powerpoint/2010/main" val="140983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PMV Kits can be applied to “build-your-own” AHU with VRF expansion valve and IDU controls; behaves essentially like a conventional High Static Ducted TC VRF IDU.</a:t>
            </a:r>
          </a:p>
          <a:p>
            <a:r>
              <a:rPr lang="en-US" baseline="0" dirty="0" smtClean="0"/>
              <a:t>Toshiba Carrier provides 2 pieces:  PMV Kit &amp; PMV Controller; the </a:t>
            </a:r>
            <a:r>
              <a:rPr lang="en-US" dirty="0" smtClean="0"/>
              <a:t>AHU and all inside “the box” are additional FIELD-SOURCED</a:t>
            </a:r>
            <a:r>
              <a:rPr lang="en-US" baseline="0" dirty="0" smtClean="0"/>
              <a:t> material.  This essentially makes a high-static 1:1 Heat Pump in this schematic.</a:t>
            </a:r>
            <a:endParaRPr lang="en-US" dirty="0"/>
          </a:p>
        </p:txBody>
      </p:sp>
      <p:sp>
        <p:nvSpPr>
          <p:cNvPr id="4" name="Slide Number Placeholder 3"/>
          <p:cNvSpPr>
            <a:spLocks noGrp="1"/>
          </p:cNvSpPr>
          <p:nvPr>
            <p:ph type="sldNum" sz="quarter" idx="10"/>
          </p:nvPr>
        </p:nvSpPr>
        <p:spPr/>
        <p:txBody>
          <a:bodyPr/>
          <a:lstStyle/>
          <a:p>
            <a:fld id="{FCD13D0F-8B22-4FBB-8ADD-0B585E64743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050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kits</a:t>
            </a:r>
            <a:r>
              <a:rPr lang="en-US" baseline="0" dirty="0" smtClean="0"/>
              <a:t> are very exciting and flexible.  However, these are an applied product that require additional care, parts sourcing, &amp; coordination.  </a:t>
            </a:r>
          </a:p>
          <a:p>
            <a:r>
              <a:rPr lang="en-US" baseline="0" dirty="0" smtClean="0"/>
              <a:t>Please adhere to this process to obtain factory approval from Toshiba VRF.  Please do not sell PMV Kits without approval email from VRF product group.</a:t>
            </a:r>
          </a:p>
        </p:txBody>
      </p:sp>
      <p:sp>
        <p:nvSpPr>
          <p:cNvPr id="4" name="Slide Number Placeholder 3"/>
          <p:cNvSpPr>
            <a:spLocks noGrp="1"/>
          </p:cNvSpPr>
          <p:nvPr>
            <p:ph type="sldNum" sz="quarter" idx="10"/>
          </p:nvPr>
        </p:nvSpPr>
        <p:spPr/>
        <p:txBody>
          <a:bodyPr/>
          <a:lstStyle/>
          <a:p>
            <a:fld id="{FCD13D0F-8B22-4FBB-8ADD-0B585E64743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86863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each PMV Kit model (above 1ton)</a:t>
            </a:r>
            <a:r>
              <a:rPr lang="en-US" dirty="0" smtClean="0"/>
              <a:t> covers MULTIPE</a:t>
            </a:r>
            <a:r>
              <a:rPr lang="en-US" baseline="0" dirty="0" smtClean="0"/>
              <a:t> CAPACITIES.</a:t>
            </a:r>
            <a:endParaRPr lang="en-US" dirty="0" smtClean="0"/>
          </a:p>
          <a:p>
            <a:r>
              <a:rPr lang="en-US" dirty="0" smtClean="0"/>
              <a:t>Capacities</a:t>
            </a:r>
            <a:r>
              <a:rPr lang="en-US" baseline="0" dirty="0" smtClean="0"/>
              <a:t> beyond 16-tons are available as COMBINATIONS of these individual PMV kits.  </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8204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reiterate that this is a highly APPLIED product and requires factory checks and approval for each application.  Then, additional equipment and labor must be field-provided and coordinated.</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7</a:t>
            </a:fld>
            <a:endParaRPr lang="en-US"/>
          </a:p>
        </p:txBody>
      </p:sp>
    </p:spTree>
    <p:extLst>
      <p:ext uri="{BB962C8B-B14F-4D97-AF65-F5344CB8AC3E}">
        <p14:creationId xmlns:p14="http://schemas.microsoft.com/office/powerpoint/2010/main" val="181507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TCJ &amp; TC2 are 6mm diameter (hence 2 holders and fix plates for these);</a:t>
            </a:r>
            <a:r>
              <a:rPr lang="en-US" baseline="0" dirty="0" smtClean="0"/>
              <a:t> TC1 is 4mm.</a:t>
            </a:r>
            <a:endParaRPr lang="en-US" dirty="0"/>
          </a:p>
        </p:txBody>
      </p:sp>
      <p:sp>
        <p:nvSpPr>
          <p:cNvPr id="4" name="Slide Number Placeholder 3"/>
          <p:cNvSpPr>
            <a:spLocks noGrp="1"/>
          </p:cNvSpPr>
          <p:nvPr>
            <p:ph type="sldNum" sz="quarter" idx="10"/>
          </p:nvPr>
        </p:nvSpPr>
        <p:spPr/>
        <p:txBody>
          <a:bodyPr/>
          <a:lstStyle/>
          <a:p>
            <a:fld id="{675FB46C-B846-1B4F-9356-EF004EED2B14}" type="slidenum">
              <a:rPr lang="en-US" smtClean="0"/>
              <a:t>8</a:t>
            </a:fld>
            <a:endParaRPr lang="en-US"/>
          </a:p>
        </p:txBody>
      </p:sp>
    </p:spTree>
    <p:extLst>
      <p:ext uri="{BB962C8B-B14F-4D97-AF65-F5344CB8AC3E}">
        <p14:creationId xmlns:p14="http://schemas.microsoft.com/office/powerpoint/2010/main" val="415945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TC1/2/J/A shouldn’t need extension in most cases</a:t>
            </a:r>
          </a:p>
          <a:p>
            <a:r>
              <a:rPr lang="en-US" baseline="0" dirty="0" smtClean="0"/>
              <a:t>Note that 14 &amp; 16-ton kits use 5 wires; whereas others use 6.</a:t>
            </a:r>
          </a:p>
        </p:txBody>
      </p:sp>
      <p:sp>
        <p:nvSpPr>
          <p:cNvPr id="4" name="Slide Number Placeholder 3"/>
          <p:cNvSpPr>
            <a:spLocks noGrp="1"/>
          </p:cNvSpPr>
          <p:nvPr>
            <p:ph type="sldNum" sz="quarter" idx="10"/>
          </p:nvPr>
        </p:nvSpPr>
        <p:spPr/>
        <p:txBody>
          <a:bodyPr/>
          <a:lstStyle/>
          <a:p>
            <a:fld id="{675FB46C-B846-1B4F-9356-EF004EED2B14}" type="slidenum">
              <a:rPr lang="en-US" smtClean="0"/>
              <a:t>9</a:t>
            </a:fld>
            <a:endParaRPr lang="en-US"/>
          </a:p>
        </p:txBody>
      </p:sp>
    </p:spTree>
    <p:extLst>
      <p:ext uri="{BB962C8B-B14F-4D97-AF65-F5344CB8AC3E}">
        <p14:creationId xmlns:p14="http://schemas.microsoft.com/office/powerpoint/2010/main" val="3114640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7"/>
          <p:cNvSpPr txBox="1">
            <a:spLocks noChangeArrowheads="1"/>
          </p:cNvSpPr>
          <p:nvPr userDrawn="1"/>
        </p:nvSpPr>
        <p:spPr bwMode="auto">
          <a:xfrm>
            <a:off x="0" y="4874339"/>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sz="1000" dirty="0" smtClean="0">
                <a:solidFill>
                  <a:schemeClr val="tx1">
                    <a:lumMod val="65000"/>
                    <a:lumOff val="35000"/>
                  </a:schemeClr>
                </a:solidFill>
                <a:latin typeface="+mj-lt"/>
                <a:cs typeface="Arial" pitchFamily="34" charset="0"/>
              </a:rPr>
              <a:t>Carrier Confidential and Proprietary Information– Not for Further Distribution</a:t>
            </a:r>
          </a:p>
        </p:txBody>
      </p:sp>
      <p:sp>
        <p:nvSpPr>
          <p:cNvPr id="11" name="Rectangle 10"/>
          <p:cNvSpPr/>
          <p:nvPr userDrawn="1"/>
        </p:nvSpPr>
        <p:spPr>
          <a:xfrm>
            <a:off x="-153749" y="2322705"/>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17"/>
          <p:cNvSpPr>
            <a:spLocks noGrp="1"/>
          </p:cNvSpPr>
          <p:nvPr>
            <p:ph type="body" sz="quarter" idx="11" hasCustomPrompt="1"/>
          </p:nvPr>
        </p:nvSpPr>
        <p:spPr>
          <a:xfrm>
            <a:off x="457199" y="1012371"/>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0" y="1591480"/>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8796" y="149226"/>
            <a:ext cx="986409" cy="645556"/>
          </a:xfrm>
          <a:prstGeom prst="rect">
            <a:avLst/>
          </a:prstGeom>
        </p:spPr>
      </p:pic>
    </p:spTree>
    <p:extLst>
      <p:ext uri="{BB962C8B-B14F-4D97-AF65-F5344CB8AC3E}">
        <p14:creationId xmlns:p14="http://schemas.microsoft.com/office/powerpoint/2010/main" val="3429743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12" name="TextBox 11"/>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42510453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Tree>
    <p:extLst>
      <p:ext uri="{BB962C8B-B14F-4D97-AF65-F5344CB8AC3E}">
        <p14:creationId xmlns:p14="http://schemas.microsoft.com/office/powerpoint/2010/main" val="21707105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496981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9834682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1943685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2266740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Rectangle 9"/>
          <p:cNvSpPr/>
          <p:nvPr userDrawn="1"/>
        </p:nvSpPr>
        <p:spPr>
          <a:xfrm>
            <a:off x="-10589" y="748168"/>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4" y="439231"/>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4" y="47768"/>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8818116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latin typeface="Arial"/>
                <a:cs typeface="Arial" pitchFamily="34" charset="0"/>
              </a:rPr>
              <a:t>Carrier Confidential and Proprietary Information– Not for Further Distribution</a:t>
            </a:r>
          </a:p>
        </p:txBody>
      </p:sp>
      <p:sp>
        <p:nvSpPr>
          <p:cNvPr id="11" name="Rectangle 10"/>
          <p:cNvSpPr/>
          <p:nvPr userDrawn="1"/>
        </p:nvSpPr>
        <p:spPr>
          <a:xfrm>
            <a:off x="-153749" y="2322706"/>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2" name="Text Placeholder 17"/>
          <p:cNvSpPr>
            <a:spLocks noGrp="1"/>
          </p:cNvSpPr>
          <p:nvPr>
            <p:ph type="body" sz="quarter" idx="11" hasCustomPrompt="1"/>
          </p:nvPr>
        </p:nvSpPr>
        <p:spPr>
          <a:xfrm>
            <a:off x="457200" y="1012372"/>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1" y="1591481"/>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5"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3300" y="99193"/>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346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dirty="0">
              <a:solidFill>
                <a:prstClr val="white"/>
              </a:solidFill>
            </a:endParaRPr>
          </a:p>
        </p:txBody>
      </p:sp>
      <p:sp>
        <p:nvSpPr>
          <p:cNvPr id="15" name="Rectangle 14"/>
          <p:cNvSpPr/>
          <p:nvPr userDrawn="1"/>
        </p:nvSpPr>
        <p:spPr>
          <a:xfrm>
            <a:off x="457200" y="953875"/>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a:solidFill>
                <a:prstClr val="white"/>
              </a:solidFill>
            </a:endParaRPr>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30"/>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1" y="964717"/>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6557" y="3952239"/>
            <a:ext cx="986409" cy="645556"/>
          </a:xfrm>
          <a:prstGeom prst="rect">
            <a:avLst/>
          </a:prstGeom>
        </p:spPr>
      </p:pic>
      <p:pic>
        <p:nvPicPr>
          <p:cNvPr id="12" name="Picture 2" descr="https://files.carrier.com/commercial/en/us/contentimages/TC-logo.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2792" t="19247" r="34199" b="15818"/>
          <a:stretch/>
        </p:blipFill>
        <p:spPr bwMode="auto">
          <a:xfrm>
            <a:off x="5878770" y="3951454"/>
            <a:ext cx="1293445" cy="70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M:\DLS-VRF\Logos\Bryant\bndat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84367" y="3977584"/>
            <a:ext cx="1171308" cy="6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667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TextBox 9"/>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277757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Toshiba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7"/>
          <p:cNvSpPr txBox="1">
            <a:spLocks noChangeArrowheads="1"/>
          </p:cNvSpPr>
          <p:nvPr userDrawn="1"/>
        </p:nvSpPr>
        <p:spPr bwMode="auto">
          <a:xfrm>
            <a:off x="0" y="4874339"/>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sz="1000" kern="1200" dirty="0" smtClean="0">
                <a:solidFill>
                  <a:schemeClr val="tx1">
                    <a:lumMod val="65000"/>
                    <a:lumOff val="35000"/>
                  </a:schemeClr>
                </a:solidFill>
                <a:latin typeface="Arial" pitchFamily="34" charset="0"/>
                <a:ea typeface="MS PGothic" pitchFamily="34" charset="-128"/>
                <a:cs typeface="Arial" pitchFamily="34" charset="0"/>
              </a:rPr>
              <a:t>Carrier Confidential and Proprietary Information– Not for Further Distribution</a:t>
            </a:r>
          </a:p>
        </p:txBody>
      </p:sp>
      <p:sp>
        <p:nvSpPr>
          <p:cNvPr id="11" name="Rectangle 10"/>
          <p:cNvSpPr/>
          <p:nvPr userDrawn="1"/>
        </p:nvSpPr>
        <p:spPr>
          <a:xfrm>
            <a:off x="-153749" y="2322705"/>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17"/>
          <p:cNvSpPr>
            <a:spLocks noGrp="1"/>
          </p:cNvSpPr>
          <p:nvPr>
            <p:ph type="body" sz="quarter" idx="11" hasCustomPrompt="1"/>
          </p:nvPr>
        </p:nvSpPr>
        <p:spPr>
          <a:xfrm>
            <a:off x="457199" y="1012371"/>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0" y="1591480"/>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3074"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5278" y="148442"/>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570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9849040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7245431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45357577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6641960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7424722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7"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Tree>
    <p:extLst>
      <p:ext uri="{BB962C8B-B14F-4D97-AF65-F5344CB8AC3E}">
        <p14:creationId xmlns:p14="http://schemas.microsoft.com/office/powerpoint/2010/main" val="16596203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6640615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84247132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0224148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350105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all" baseline="0" dirty="0"/>
          </a:p>
        </p:txBody>
      </p:sp>
      <p:sp>
        <p:nvSpPr>
          <p:cNvPr id="15" name="Rectangle 14"/>
          <p:cNvSpPr/>
          <p:nvPr userDrawn="1"/>
        </p:nvSpPr>
        <p:spPr>
          <a:xfrm>
            <a:off x="457200" y="953874"/>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all" baseline="0"/>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7"/>
          <p:cNvSpPr txBox="1">
            <a:spLocks noChangeArrowheads="1"/>
          </p:cNvSpPr>
          <p:nvPr userDrawn="1"/>
        </p:nvSpPr>
        <p:spPr bwMode="auto">
          <a:xfrm>
            <a:off x="0" y="4874339"/>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sz="1000" kern="1200" dirty="0" smtClean="0">
                <a:solidFill>
                  <a:schemeClr val="tx1">
                    <a:lumMod val="65000"/>
                    <a:lumOff val="35000"/>
                  </a:schemeClr>
                </a:solidFill>
                <a:latin typeface="Arial" pitchFamily="34" charset="0"/>
                <a:ea typeface="MS PGothic" pitchFamily="34" charset="-128"/>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29"/>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0" y="964716"/>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3241" y="3812578"/>
            <a:ext cx="1477519" cy="966964"/>
          </a:xfrm>
          <a:prstGeom prst="rect">
            <a:avLst/>
          </a:prstGeom>
        </p:spPr>
      </p:pic>
    </p:spTree>
    <p:extLst>
      <p:ext uri="{BB962C8B-B14F-4D97-AF65-F5344CB8AC3E}">
        <p14:creationId xmlns:p14="http://schemas.microsoft.com/office/powerpoint/2010/main" val="395587375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6405110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ED1B2E"/>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2942451" y="4862274"/>
            <a:ext cx="3248501" cy="95250"/>
          </a:xfrm>
          <a:prstGeom prst="rect">
            <a:avLst/>
          </a:prstGeom>
        </p:spPr>
        <p:txBody>
          <a:bodyPr lIns="0" tIns="0" rIns="0" bIns="0"/>
          <a:lstStyle>
            <a:lvl1pPr>
              <a:defRPr sz="600" b="0" i="0">
                <a:solidFill>
                  <a:schemeClr val="tx1"/>
                </a:solidFill>
                <a:latin typeface="Calibri"/>
                <a:cs typeface="Calibri"/>
              </a:defRPr>
            </a:lvl1pPr>
          </a:lstStyle>
          <a:p>
            <a:pPr marL="9525" defTabSz="457189">
              <a:lnSpc>
                <a:spcPts val="645"/>
              </a:lnSpc>
            </a:pPr>
            <a:r>
              <a:rPr lang="en-US" spc="4" smtClean="0">
                <a:solidFill>
                  <a:prstClr val="black"/>
                </a:solidFill>
              </a:rPr>
              <a:t>UTC </a:t>
            </a:r>
            <a:r>
              <a:rPr lang="en-US" spc="-4" smtClean="0">
                <a:solidFill>
                  <a:prstClr val="black"/>
                </a:solidFill>
              </a:rPr>
              <a:t>Climate, Controls, </a:t>
            </a:r>
            <a:r>
              <a:rPr lang="en-US" smtClean="0">
                <a:solidFill>
                  <a:prstClr val="black"/>
                </a:solidFill>
              </a:rPr>
              <a:t>&amp; </a:t>
            </a:r>
            <a:r>
              <a:rPr lang="en-US" spc="-4" smtClean="0">
                <a:solidFill>
                  <a:prstClr val="black"/>
                </a:solidFill>
              </a:rPr>
              <a:t>Security Confidential and Proprietary Information </a:t>
            </a:r>
            <a:r>
              <a:rPr lang="en-US" smtClean="0">
                <a:solidFill>
                  <a:prstClr val="black"/>
                </a:solidFill>
              </a:rPr>
              <a:t>– </a:t>
            </a:r>
            <a:r>
              <a:rPr lang="en-US" spc="-4" smtClean="0">
                <a:solidFill>
                  <a:prstClr val="black"/>
                </a:solidFill>
              </a:rPr>
              <a:t>Not for further</a:t>
            </a:r>
            <a:r>
              <a:rPr lang="en-US" spc="-26" smtClean="0">
                <a:solidFill>
                  <a:prstClr val="black"/>
                </a:solidFill>
              </a:rPr>
              <a:t> </a:t>
            </a:r>
            <a:r>
              <a:rPr lang="en-US" spc="-4" smtClean="0">
                <a:solidFill>
                  <a:prstClr val="black"/>
                </a:solidFill>
              </a:rPr>
              <a:t>Distribution</a:t>
            </a:r>
            <a:endParaRPr lang="en-US" spc="-4" dirty="0">
              <a:solidFill>
                <a:prstClr val="black"/>
              </a:solidFill>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pPr defTabSz="457189"/>
            <a:fld id="{1D8BD707-D9CF-40AE-B4C6-C98DA3205C09}" type="datetimeFigureOut">
              <a:rPr lang="en-US" smtClean="0">
                <a:solidFill>
                  <a:prstClr val="black">
                    <a:tint val="75000"/>
                  </a:prstClr>
                </a:solidFill>
              </a:rPr>
              <a:pPr defTabSz="457189"/>
              <a:t>12/17/2019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chemeClr val="tx1"/>
                </a:solidFill>
                <a:latin typeface="Calibri"/>
                <a:cs typeface="Calibri"/>
              </a:defRPr>
            </a:lvl1pPr>
          </a:lstStyle>
          <a:p>
            <a:pPr marL="19049">
              <a:lnSpc>
                <a:spcPts val="645"/>
              </a:lnSpc>
            </a:pPr>
            <a:fld id="{81D60167-4931-47E6-BA6A-407CBD079E47}" type="slidenum">
              <a:rPr lang="en-US" smtClean="0">
                <a:solidFill>
                  <a:prstClr val="black"/>
                </a:solidFill>
              </a:rPr>
              <a:pPr marL="19049">
                <a:lnSpc>
                  <a:spcPts val="645"/>
                </a:lnSpc>
              </a:pPr>
              <a:t>‹#›</a:t>
            </a:fld>
            <a:endParaRPr lang="en-US" dirty="0">
              <a:solidFill>
                <a:prstClr val="black"/>
              </a:solidFill>
            </a:endParaRPr>
          </a:p>
        </p:txBody>
      </p:sp>
    </p:spTree>
    <p:extLst>
      <p:ext uri="{BB962C8B-B14F-4D97-AF65-F5344CB8AC3E}">
        <p14:creationId xmlns:p14="http://schemas.microsoft.com/office/powerpoint/2010/main" val="2669729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latin typeface="Arial"/>
                <a:cs typeface="Arial" pitchFamily="34" charset="0"/>
              </a:rPr>
              <a:t>Carrier Confidential and Proprietary Information– Not for Further Distribution</a:t>
            </a:r>
          </a:p>
        </p:txBody>
      </p:sp>
      <p:sp>
        <p:nvSpPr>
          <p:cNvPr id="11" name="Rectangle 10"/>
          <p:cNvSpPr/>
          <p:nvPr userDrawn="1"/>
        </p:nvSpPr>
        <p:spPr>
          <a:xfrm>
            <a:off x="-153749" y="2322706"/>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2" name="Text Placeholder 17"/>
          <p:cNvSpPr>
            <a:spLocks noGrp="1"/>
          </p:cNvSpPr>
          <p:nvPr>
            <p:ph type="body" sz="quarter" idx="11" hasCustomPrompt="1"/>
          </p:nvPr>
        </p:nvSpPr>
        <p:spPr>
          <a:xfrm>
            <a:off x="457200" y="1012372"/>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1" y="1591481"/>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5"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3300" y="99193"/>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717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dirty="0">
              <a:solidFill>
                <a:prstClr val="white"/>
              </a:solidFill>
            </a:endParaRPr>
          </a:p>
        </p:txBody>
      </p:sp>
      <p:sp>
        <p:nvSpPr>
          <p:cNvPr id="15" name="Rectangle 14"/>
          <p:cNvSpPr/>
          <p:nvPr userDrawn="1"/>
        </p:nvSpPr>
        <p:spPr>
          <a:xfrm>
            <a:off x="457200" y="953875"/>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a:solidFill>
                <a:prstClr val="white"/>
              </a:solidFill>
            </a:endParaRPr>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30"/>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1" y="964717"/>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6557" y="3952239"/>
            <a:ext cx="986409" cy="645556"/>
          </a:xfrm>
          <a:prstGeom prst="rect">
            <a:avLst/>
          </a:prstGeom>
        </p:spPr>
      </p:pic>
      <p:pic>
        <p:nvPicPr>
          <p:cNvPr id="12" name="Picture 2" descr="https://files.carrier.com/commercial/en/us/contentimages/TC-logo.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2792" t="19247" r="34199" b="15818"/>
          <a:stretch/>
        </p:blipFill>
        <p:spPr bwMode="auto">
          <a:xfrm>
            <a:off x="5878770" y="3951454"/>
            <a:ext cx="1293445" cy="70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M:\DLS-VRF\Logos\Bryant\bndat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84367" y="3977584"/>
            <a:ext cx="1171308" cy="6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0229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TextBox 9"/>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9767516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70270275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96363772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7785057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49673779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5989935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Page - Toshiba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all" baseline="0" dirty="0"/>
          </a:p>
        </p:txBody>
      </p:sp>
      <p:sp>
        <p:nvSpPr>
          <p:cNvPr id="15" name="Rectangle 14"/>
          <p:cNvSpPr/>
          <p:nvPr userDrawn="1"/>
        </p:nvSpPr>
        <p:spPr>
          <a:xfrm>
            <a:off x="457200" y="953874"/>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7"/>
          <p:cNvSpPr txBox="1">
            <a:spLocks noChangeArrowheads="1"/>
          </p:cNvSpPr>
          <p:nvPr userDrawn="1"/>
        </p:nvSpPr>
        <p:spPr bwMode="auto">
          <a:xfrm>
            <a:off x="0" y="4874339"/>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sz="1000" kern="1200" dirty="0" smtClean="0">
                <a:solidFill>
                  <a:schemeClr val="tx1">
                    <a:lumMod val="65000"/>
                    <a:lumOff val="35000"/>
                  </a:schemeClr>
                </a:solidFill>
                <a:latin typeface="Arial" pitchFamily="34" charset="0"/>
                <a:ea typeface="MS PGothic" pitchFamily="34" charset="-128"/>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29"/>
            <a:ext cx="8229600" cy="466501"/>
          </a:xfrm>
        </p:spPr>
        <p:txBody>
          <a:bodyPr anchor="ctr"/>
          <a:lstStyle>
            <a:lvl1pPr marL="0" indent="0" algn="ctr">
              <a:buNone/>
              <a:defRPr b="1">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0" y="964716"/>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2"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713592" y="3823855"/>
            <a:ext cx="1716816" cy="9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6498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7"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Tree>
    <p:extLst>
      <p:ext uri="{BB962C8B-B14F-4D97-AF65-F5344CB8AC3E}">
        <p14:creationId xmlns:p14="http://schemas.microsoft.com/office/powerpoint/2010/main" val="201776504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18015967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08672032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45063462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49790530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3975019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ED1B2E"/>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2942451" y="4862274"/>
            <a:ext cx="3248501" cy="95250"/>
          </a:xfrm>
          <a:prstGeom prst="rect">
            <a:avLst/>
          </a:prstGeom>
        </p:spPr>
        <p:txBody>
          <a:bodyPr lIns="0" tIns="0" rIns="0" bIns="0"/>
          <a:lstStyle>
            <a:lvl1pPr>
              <a:defRPr sz="600" b="0" i="0">
                <a:solidFill>
                  <a:schemeClr val="tx1"/>
                </a:solidFill>
                <a:latin typeface="Calibri"/>
                <a:cs typeface="Calibri"/>
              </a:defRPr>
            </a:lvl1pPr>
          </a:lstStyle>
          <a:p>
            <a:pPr marL="9525" defTabSz="457189">
              <a:lnSpc>
                <a:spcPts val="645"/>
              </a:lnSpc>
            </a:pPr>
            <a:r>
              <a:rPr lang="en-US" spc="4" smtClean="0">
                <a:solidFill>
                  <a:prstClr val="black"/>
                </a:solidFill>
              </a:rPr>
              <a:t>UTC </a:t>
            </a:r>
            <a:r>
              <a:rPr lang="en-US" spc="-4" smtClean="0">
                <a:solidFill>
                  <a:prstClr val="black"/>
                </a:solidFill>
              </a:rPr>
              <a:t>Climate, Controls, </a:t>
            </a:r>
            <a:r>
              <a:rPr lang="en-US" smtClean="0">
                <a:solidFill>
                  <a:prstClr val="black"/>
                </a:solidFill>
              </a:rPr>
              <a:t>&amp; </a:t>
            </a:r>
            <a:r>
              <a:rPr lang="en-US" spc="-4" smtClean="0">
                <a:solidFill>
                  <a:prstClr val="black"/>
                </a:solidFill>
              </a:rPr>
              <a:t>Security Confidential and Proprietary Information </a:t>
            </a:r>
            <a:r>
              <a:rPr lang="en-US" smtClean="0">
                <a:solidFill>
                  <a:prstClr val="black"/>
                </a:solidFill>
              </a:rPr>
              <a:t>– </a:t>
            </a:r>
            <a:r>
              <a:rPr lang="en-US" spc="-4" smtClean="0">
                <a:solidFill>
                  <a:prstClr val="black"/>
                </a:solidFill>
              </a:rPr>
              <a:t>Not for further</a:t>
            </a:r>
            <a:r>
              <a:rPr lang="en-US" spc="-26" smtClean="0">
                <a:solidFill>
                  <a:prstClr val="black"/>
                </a:solidFill>
              </a:rPr>
              <a:t> </a:t>
            </a:r>
            <a:r>
              <a:rPr lang="en-US" spc="-4" smtClean="0">
                <a:solidFill>
                  <a:prstClr val="black"/>
                </a:solidFill>
              </a:rPr>
              <a:t>Distribution</a:t>
            </a:r>
            <a:endParaRPr lang="en-US" spc="-4" dirty="0">
              <a:solidFill>
                <a:prstClr val="black"/>
              </a:solidFill>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pPr defTabSz="457189"/>
            <a:fld id="{1D8BD707-D9CF-40AE-B4C6-C98DA3205C09}" type="datetimeFigureOut">
              <a:rPr lang="en-US" smtClean="0">
                <a:solidFill>
                  <a:prstClr val="black">
                    <a:tint val="75000"/>
                  </a:prstClr>
                </a:solidFill>
              </a:rPr>
              <a:pPr defTabSz="457189"/>
              <a:t>12/17/2019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chemeClr val="tx1"/>
                </a:solidFill>
                <a:latin typeface="Calibri"/>
                <a:cs typeface="Calibri"/>
              </a:defRPr>
            </a:lvl1pPr>
          </a:lstStyle>
          <a:p>
            <a:pPr marL="19049">
              <a:lnSpc>
                <a:spcPts val="645"/>
              </a:lnSpc>
            </a:pPr>
            <a:fld id="{81D60167-4931-47E6-BA6A-407CBD079E47}" type="slidenum">
              <a:rPr lang="en-US" smtClean="0">
                <a:solidFill>
                  <a:prstClr val="black"/>
                </a:solidFill>
              </a:rPr>
              <a:pPr marL="19049">
                <a:lnSpc>
                  <a:spcPts val="645"/>
                </a:lnSpc>
              </a:pPr>
              <a:t>‹#›</a:t>
            </a:fld>
            <a:endParaRPr lang="en-US" dirty="0">
              <a:solidFill>
                <a:prstClr val="black"/>
              </a:solidFill>
            </a:endParaRPr>
          </a:p>
        </p:txBody>
      </p:sp>
    </p:spTree>
    <p:extLst>
      <p:ext uri="{BB962C8B-B14F-4D97-AF65-F5344CB8AC3E}">
        <p14:creationId xmlns:p14="http://schemas.microsoft.com/office/powerpoint/2010/main" val="1589108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latin typeface="Arial"/>
                <a:cs typeface="Arial" pitchFamily="34" charset="0"/>
              </a:rPr>
              <a:t>Carrier Confidential and Proprietary Information– Not for Further Distribution</a:t>
            </a:r>
          </a:p>
        </p:txBody>
      </p:sp>
      <p:sp>
        <p:nvSpPr>
          <p:cNvPr id="11" name="Rectangle 10"/>
          <p:cNvSpPr/>
          <p:nvPr userDrawn="1"/>
        </p:nvSpPr>
        <p:spPr>
          <a:xfrm>
            <a:off x="-153749" y="2322706"/>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2" name="Text Placeholder 17"/>
          <p:cNvSpPr>
            <a:spLocks noGrp="1"/>
          </p:cNvSpPr>
          <p:nvPr>
            <p:ph type="body" sz="quarter" idx="11" hasCustomPrompt="1"/>
          </p:nvPr>
        </p:nvSpPr>
        <p:spPr>
          <a:xfrm>
            <a:off x="457200" y="1012372"/>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1" y="1591481"/>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5"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3300" y="99193"/>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96279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dirty="0">
              <a:solidFill>
                <a:prstClr val="white"/>
              </a:solidFill>
            </a:endParaRPr>
          </a:p>
        </p:txBody>
      </p:sp>
      <p:sp>
        <p:nvSpPr>
          <p:cNvPr id="15" name="Rectangle 14"/>
          <p:cNvSpPr/>
          <p:nvPr userDrawn="1"/>
        </p:nvSpPr>
        <p:spPr>
          <a:xfrm>
            <a:off x="457200" y="953875"/>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a:solidFill>
                <a:prstClr val="white"/>
              </a:solidFill>
            </a:endParaRPr>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30"/>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1" y="964717"/>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6557" y="3952239"/>
            <a:ext cx="986409" cy="645556"/>
          </a:xfrm>
          <a:prstGeom prst="rect">
            <a:avLst/>
          </a:prstGeom>
        </p:spPr>
      </p:pic>
      <p:pic>
        <p:nvPicPr>
          <p:cNvPr id="12" name="Picture 2" descr="https://files.carrier.com/commercial/en/us/contentimages/TC-logo.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2792" t="19247" r="34199" b="15818"/>
          <a:stretch/>
        </p:blipFill>
        <p:spPr bwMode="auto">
          <a:xfrm>
            <a:off x="5878770" y="3951454"/>
            <a:ext cx="1293445" cy="70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M:\DLS-VRF\Logos\Bryant\bndat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84367" y="3977584"/>
            <a:ext cx="1171308" cy="6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50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TextBox 9"/>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2776005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n-lt"/>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0" name="TextBox 9"/>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Tree>
    <p:extLst>
      <p:ext uri="{BB962C8B-B14F-4D97-AF65-F5344CB8AC3E}">
        <p14:creationId xmlns:p14="http://schemas.microsoft.com/office/powerpoint/2010/main" val="37454660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8469894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400943413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78237406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60870425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68705307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7"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Tree>
    <p:extLst>
      <p:ext uri="{BB962C8B-B14F-4D97-AF65-F5344CB8AC3E}">
        <p14:creationId xmlns:p14="http://schemas.microsoft.com/office/powerpoint/2010/main" val="415223247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74615518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61451997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20806681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7158303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12" name="TextBox 11"/>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67162401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37880839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ED1B2E"/>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2942451" y="4862274"/>
            <a:ext cx="3248501" cy="95250"/>
          </a:xfrm>
          <a:prstGeom prst="rect">
            <a:avLst/>
          </a:prstGeom>
        </p:spPr>
        <p:txBody>
          <a:bodyPr lIns="0" tIns="0" rIns="0" bIns="0"/>
          <a:lstStyle>
            <a:lvl1pPr>
              <a:defRPr sz="600" b="0" i="0">
                <a:solidFill>
                  <a:schemeClr val="tx1"/>
                </a:solidFill>
                <a:latin typeface="Calibri"/>
                <a:cs typeface="Calibri"/>
              </a:defRPr>
            </a:lvl1pPr>
          </a:lstStyle>
          <a:p>
            <a:pPr marL="9525" defTabSz="457189">
              <a:lnSpc>
                <a:spcPts val="645"/>
              </a:lnSpc>
            </a:pPr>
            <a:r>
              <a:rPr lang="en-US" spc="4" smtClean="0">
                <a:solidFill>
                  <a:prstClr val="black"/>
                </a:solidFill>
              </a:rPr>
              <a:t>UTC </a:t>
            </a:r>
            <a:r>
              <a:rPr lang="en-US" spc="-4" smtClean="0">
                <a:solidFill>
                  <a:prstClr val="black"/>
                </a:solidFill>
              </a:rPr>
              <a:t>Climate, Controls, </a:t>
            </a:r>
            <a:r>
              <a:rPr lang="en-US" smtClean="0">
                <a:solidFill>
                  <a:prstClr val="black"/>
                </a:solidFill>
              </a:rPr>
              <a:t>&amp; </a:t>
            </a:r>
            <a:r>
              <a:rPr lang="en-US" spc="-4" smtClean="0">
                <a:solidFill>
                  <a:prstClr val="black"/>
                </a:solidFill>
              </a:rPr>
              <a:t>Security Confidential and Proprietary Information </a:t>
            </a:r>
            <a:r>
              <a:rPr lang="en-US" smtClean="0">
                <a:solidFill>
                  <a:prstClr val="black"/>
                </a:solidFill>
              </a:rPr>
              <a:t>– </a:t>
            </a:r>
            <a:r>
              <a:rPr lang="en-US" spc="-4" smtClean="0">
                <a:solidFill>
                  <a:prstClr val="black"/>
                </a:solidFill>
              </a:rPr>
              <a:t>Not for further</a:t>
            </a:r>
            <a:r>
              <a:rPr lang="en-US" spc="-26" smtClean="0">
                <a:solidFill>
                  <a:prstClr val="black"/>
                </a:solidFill>
              </a:rPr>
              <a:t> </a:t>
            </a:r>
            <a:r>
              <a:rPr lang="en-US" spc="-4" smtClean="0">
                <a:solidFill>
                  <a:prstClr val="black"/>
                </a:solidFill>
              </a:rPr>
              <a:t>Distribution</a:t>
            </a:r>
            <a:endParaRPr lang="en-US" spc="-4" dirty="0">
              <a:solidFill>
                <a:prstClr val="black"/>
              </a:solidFill>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pPr defTabSz="457189"/>
            <a:fld id="{1D8BD707-D9CF-40AE-B4C6-C98DA3205C09}" type="datetimeFigureOut">
              <a:rPr lang="en-US" smtClean="0">
                <a:solidFill>
                  <a:prstClr val="black">
                    <a:tint val="75000"/>
                  </a:prstClr>
                </a:solidFill>
              </a:rPr>
              <a:pPr defTabSz="457189"/>
              <a:t>12/17/2019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chemeClr val="tx1"/>
                </a:solidFill>
                <a:latin typeface="Calibri"/>
                <a:cs typeface="Calibri"/>
              </a:defRPr>
            </a:lvl1pPr>
          </a:lstStyle>
          <a:p>
            <a:pPr marL="19049">
              <a:lnSpc>
                <a:spcPts val="645"/>
              </a:lnSpc>
            </a:pPr>
            <a:fld id="{81D60167-4931-47E6-BA6A-407CBD079E47}" type="slidenum">
              <a:rPr lang="en-US" smtClean="0">
                <a:solidFill>
                  <a:prstClr val="black"/>
                </a:solidFill>
              </a:rPr>
              <a:pPr marL="19049">
                <a:lnSpc>
                  <a:spcPts val="645"/>
                </a:lnSpc>
              </a:pPr>
              <a:t>‹#›</a:t>
            </a:fld>
            <a:endParaRPr lang="en-US" dirty="0">
              <a:solidFill>
                <a:prstClr val="black"/>
              </a:solidFill>
            </a:endParaRPr>
          </a:p>
        </p:txBody>
      </p:sp>
    </p:spTree>
    <p:extLst>
      <p:ext uri="{BB962C8B-B14F-4D97-AF65-F5344CB8AC3E}">
        <p14:creationId xmlns:p14="http://schemas.microsoft.com/office/powerpoint/2010/main" val="2452628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latin typeface="Arial"/>
                <a:cs typeface="Arial" pitchFamily="34" charset="0"/>
              </a:rPr>
              <a:t>Carrier Confidential and Proprietary Information– Not for Further Distribution</a:t>
            </a:r>
          </a:p>
        </p:txBody>
      </p:sp>
      <p:sp>
        <p:nvSpPr>
          <p:cNvPr id="11" name="Rectangle 10"/>
          <p:cNvSpPr/>
          <p:nvPr userDrawn="1"/>
        </p:nvSpPr>
        <p:spPr>
          <a:xfrm>
            <a:off x="-153749" y="2322706"/>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2" name="Text Placeholder 17"/>
          <p:cNvSpPr>
            <a:spLocks noGrp="1"/>
          </p:cNvSpPr>
          <p:nvPr>
            <p:ph type="body" sz="quarter" idx="11" hasCustomPrompt="1"/>
          </p:nvPr>
        </p:nvSpPr>
        <p:spPr>
          <a:xfrm>
            <a:off x="457200" y="1012372"/>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1" y="1591481"/>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5"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3300" y="99193"/>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546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dirty="0">
              <a:solidFill>
                <a:prstClr val="white"/>
              </a:solidFill>
            </a:endParaRPr>
          </a:p>
        </p:txBody>
      </p:sp>
      <p:sp>
        <p:nvSpPr>
          <p:cNvPr id="15" name="Rectangle 14"/>
          <p:cNvSpPr/>
          <p:nvPr userDrawn="1"/>
        </p:nvSpPr>
        <p:spPr>
          <a:xfrm>
            <a:off x="457200" y="953875"/>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a:solidFill>
                <a:prstClr val="white"/>
              </a:solidFill>
            </a:endParaRPr>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30"/>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1" y="964717"/>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6557" y="3952239"/>
            <a:ext cx="986409" cy="645556"/>
          </a:xfrm>
          <a:prstGeom prst="rect">
            <a:avLst/>
          </a:prstGeom>
        </p:spPr>
      </p:pic>
      <p:pic>
        <p:nvPicPr>
          <p:cNvPr id="12" name="Picture 2" descr="https://files.carrier.com/commercial/en/us/contentimages/TC-logo.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2792" t="19247" r="34199" b="15818"/>
          <a:stretch/>
        </p:blipFill>
        <p:spPr bwMode="auto">
          <a:xfrm>
            <a:off x="5878770" y="3951454"/>
            <a:ext cx="1293445" cy="70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M:\DLS-VRF\Logos\Bryant\bndat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84367" y="3977584"/>
            <a:ext cx="1171308" cy="6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2323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TextBox 9"/>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6474872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58557465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80926471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5226292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05044028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7324393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12" name="TextBox 11"/>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879811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7"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Tree>
    <p:extLst>
      <p:ext uri="{BB962C8B-B14F-4D97-AF65-F5344CB8AC3E}">
        <p14:creationId xmlns:p14="http://schemas.microsoft.com/office/powerpoint/2010/main" val="422679838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8910507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415559701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06500829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56430660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126831419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ED1B2E"/>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2942451" y="4862274"/>
            <a:ext cx="3248501" cy="95250"/>
          </a:xfrm>
          <a:prstGeom prst="rect">
            <a:avLst/>
          </a:prstGeom>
        </p:spPr>
        <p:txBody>
          <a:bodyPr lIns="0" tIns="0" rIns="0" bIns="0"/>
          <a:lstStyle>
            <a:lvl1pPr>
              <a:defRPr sz="600" b="0" i="0">
                <a:solidFill>
                  <a:schemeClr val="tx1"/>
                </a:solidFill>
                <a:latin typeface="Calibri"/>
                <a:cs typeface="Calibri"/>
              </a:defRPr>
            </a:lvl1pPr>
          </a:lstStyle>
          <a:p>
            <a:pPr marL="9525" defTabSz="457189">
              <a:lnSpc>
                <a:spcPts val="645"/>
              </a:lnSpc>
            </a:pPr>
            <a:r>
              <a:rPr lang="en-US" spc="4" smtClean="0">
                <a:solidFill>
                  <a:prstClr val="black"/>
                </a:solidFill>
              </a:rPr>
              <a:t>UTC </a:t>
            </a:r>
            <a:r>
              <a:rPr lang="en-US" spc="-4" smtClean="0">
                <a:solidFill>
                  <a:prstClr val="black"/>
                </a:solidFill>
              </a:rPr>
              <a:t>Climate, Controls, </a:t>
            </a:r>
            <a:r>
              <a:rPr lang="en-US" smtClean="0">
                <a:solidFill>
                  <a:prstClr val="black"/>
                </a:solidFill>
              </a:rPr>
              <a:t>&amp; </a:t>
            </a:r>
            <a:r>
              <a:rPr lang="en-US" spc="-4" smtClean="0">
                <a:solidFill>
                  <a:prstClr val="black"/>
                </a:solidFill>
              </a:rPr>
              <a:t>Security Confidential and Proprietary Information </a:t>
            </a:r>
            <a:r>
              <a:rPr lang="en-US" smtClean="0">
                <a:solidFill>
                  <a:prstClr val="black"/>
                </a:solidFill>
              </a:rPr>
              <a:t>– </a:t>
            </a:r>
            <a:r>
              <a:rPr lang="en-US" spc="-4" smtClean="0">
                <a:solidFill>
                  <a:prstClr val="black"/>
                </a:solidFill>
              </a:rPr>
              <a:t>Not for further</a:t>
            </a:r>
            <a:r>
              <a:rPr lang="en-US" spc="-26" smtClean="0">
                <a:solidFill>
                  <a:prstClr val="black"/>
                </a:solidFill>
              </a:rPr>
              <a:t> </a:t>
            </a:r>
            <a:r>
              <a:rPr lang="en-US" spc="-4" smtClean="0">
                <a:solidFill>
                  <a:prstClr val="black"/>
                </a:solidFill>
              </a:rPr>
              <a:t>Distribution</a:t>
            </a:r>
            <a:endParaRPr lang="en-US" spc="-4" dirty="0">
              <a:solidFill>
                <a:prstClr val="black"/>
              </a:solidFill>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pPr defTabSz="457189"/>
            <a:fld id="{1D8BD707-D9CF-40AE-B4C6-C98DA3205C09}" type="datetimeFigureOut">
              <a:rPr lang="en-US" smtClean="0">
                <a:solidFill>
                  <a:prstClr val="black">
                    <a:tint val="75000"/>
                  </a:prstClr>
                </a:solidFill>
              </a:rPr>
              <a:pPr defTabSz="457189"/>
              <a:t>12/17/2019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chemeClr val="tx1"/>
                </a:solidFill>
                <a:latin typeface="Calibri"/>
                <a:cs typeface="Calibri"/>
              </a:defRPr>
            </a:lvl1pPr>
          </a:lstStyle>
          <a:p>
            <a:pPr marL="19049">
              <a:lnSpc>
                <a:spcPts val="645"/>
              </a:lnSpc>
            </a:pPr>
            <a:fld id="{81D60167-4931-47E6-BA6A-407CBD079E47}" type="slidenum">
              <a:rPr lang="en-US" smtClean="0">
                <a:solidFill>
                  <a:prstClr val="black"/>
                </a:solidFill>
              </a:rPr>
              <a:pPr marL="19049">
                <a:lnSpc>
                  <a:spcPts val="645"/>
                </a:lnSpc>
              </a:pPr>
              <a:t>‹#›</a:t>
            </a:fld>
            <a:endParaRPr lang="en-US" dirty="0">
              <a:solidFill>
                <a:prstClr val="black"/>
              </a:solidFill>
            </a:endParaRPr>
          </a:p>
        </p:txBody>
      </p:sp>
    </p:spTree>
    <p:extLst>
      <p:ext uri="{BB962C8B-B14F-4D97-AF65-F5344CB8AC3E}">
        <p14:creationId xmlns:p14="http://schemas.microsoft.com/office/powerpoint/2010/main" val="3006319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Page - Carri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518" t="2190" r="4198" b="48481"/>
          <a:stretch/>
        </p:blipFill>
        <p:spPr>
          <a:xfrm>
            <a:off x="0" y="1591480"/>
            <a:ext cx="9144000" cy="3259920"/>
          </a:xfrm>
          <a:prstGeom prst="rect">
            <a:avLst/>
          </a:prstGeom>
        </p:spPr>
      </p:pic>
      <p:sp>
        <p:nvSpPr>
          <p:cNvPr id="17" name="Rectangle 16"/>
          <p:cNvSpPr/>
          <p:nvPr userDrawn="1"/>
        </p:nvSpPr>
        <p:spPr>
          <a:xfrm>
            <a:off x="457200" y="930684"/>
            <a:ext cx="8229600" cy="660400"/>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userDrawn="1"/>
        </p:nvSpPr>
        <p:spPr>
          <a:xfrm>
            <a:off x="457200" y="1588202"/>
            <a:ext cx="8229600" cy="659061"/>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8" name="Rectangle 7"/>
          <p:cNvSpPr/>
          <p:nvPr/>
        </p:nvSpPr>
        <p:spPr>
          <a:xfrm>
            <a:off x="0" y="4851400"/>
            <a:ext cx="914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latin typeface="Arial"/>
                <a:cs typeface="Arial" pitchFamily="34" charset="0"/>
              </a:rPr>
              <a:t>Carrier Confidential and Proprietary Information– Not for Further Distribution</a:t>
            </a:r>
          </a:p>
        </p:txBody>
      </p:sp>
      <p:sp>
        <p:nvSpPr>
          <p:cNvPr id="11" name="Rectangle 10"/>
          <p:cNvSpPr/>
          <p:nvPr userDrawn="1"/>
        </p:nvSpPr>
        <p:spPr>
          <a:xfrm>
            <a:off x="-153749" y="2322706"/>
            <a:ext cx="6789218" cy="6585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2" name="Text Placeholder 17"/>
          <p:cNvSpPr>
            <a:spLocks noGrp="1"/>
          </p:cNvSpPr>
          <p:nvPr>
            <p:ph type="body" sz="quarter" idx="11" hasCustomPrompt="1"/>
          </p:nvPr>
        </p:nvSpPr>
        <p:spPr>
          <a:xfrm>
            <a:off x="457200" y="1012372"/>
            <a:ext cx="8229601" cy="575831"/>
          </a:xfrm>
        </p:spPr>
        <p:txBody>
          <a:bodyPr anchor="ctr">
            <a:noAutofit/>
          </a:bodyPr>
          <a:lstStyle>
            <a:lvl1pPr marL="0" indent="0" algn="ctr">
              <a:buNone/>
              <a:defRPr sz="3600" b="1" cap="all" baseline="0">
                <a:solidFill>
                  <a:schemeClr val="bg1"/>
                </a:solidFill>
                <a:latin typeface="+mj-lt"/>
                <a:cs typeface="Arial"/>
              </a:defRPr>
            </a:lvl1pPr>
          </a:lstStyle>
          <a:p>
            <a:pPr lvl="0"/>
            <a:r>
              <a:rPr lang="en-US" dirty="0" smtClean="0"/>
              <a:t>SECTION TITLE</a:t>
            </a:r>
            <a:endParaRPr lang="en-US" dirty="0"/>
          </a:p>
        </p:txBody>
      </p:sp>
      <p:sp>
        <p:nvSpPr>
          <p:cNvPr id="23" name="Text Placeholder 5"/>
          <p:cNvSpPr>
            <a:spLocks noGrp="1"/>
          </p:cNvSpPr>
          <p:nvPr>
            <p:ph type="body" sz="quarter" idx="12" hasCustomPrompt="1"/>
          </p:nvPr>
        </p:nvSpPr>
        <p:spPr>
          <a:xfrm>
            <a:off x="1371601" y="1591481"/>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5" name="Picture 2" descr="https://files.carrier.com/commercial/en/us/contentimages/TC-logo.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2792" t="19247" r="34199" b="15818"/>
          <a:stretch/>
        </p:blipFill>
        <p:spPr bwMode="auto">
          <a:xfrm>
            <a:off x="3923300" y="99193"/>
            <a:ext cx="1293445" cy="7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6983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Page - Carrier">
    <p:spTree>
      <p:nvGrpSpPr>
        <p:cNvPr id="1" name=""/>
        <p:cNvGrpSpPr/>
        <p:nvPr/>
      </p:nvGrpSpPr>
      <p:grpSpPr>
        <a:xfrm>
          <a:off x="0" y="0"/>
          <a:ext cx="0" cy="0"/>
          <a:chOff x="0" y="0"/>
          <a:chExt cx="0" cy="0"/>
        </a:xfrm>
      </p:grpSpPr>
      <p:pic>
        <p:nvPicPr>
          <p:cNvPr id="24" name="Picture 2" descr="http://cacbdpapps.net/marketing/AdKits/cac2017/downloads/Support_Materials/Photo/products/lifestyle/Mom_Son_Couc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5675" b="-4415"/>
          <a:stretch/>
        </p:blipFill>
        <p:spPr bwMode="auto">
          <a:xfrm>
            <a:off x="0" y="952029"/>
            <a:ext cx="9144000" cy="41915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57200" y="485528"/>
            <a:ext cx="8229600" cy="468345"/>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dirty="0">
              <a:solidFill>
                <a:prstClr val="white"/>
              </a:solidFill>
            </a:endParaRPr>
          </a:p>
        </p:txBody>
      </p:sp>
      <p:sp>
        <p:nvSpPr>
          <p:cNvPr id="15" name="Rectangle 14"/>
          <p:cNvSpPr/>
          <p:nvPr userDrawn="1"/>
        </p:nvSpPr>
        <p:spPr>
          <a:xfrm>
            <a:off x="457200" y="953875"/>
            <a:ext cx="8229600" cy="411935"/>
          </a:xfrm>
          <a:prstGeom prst="rect">
            <a:avLst/>
          </a:prstGeom>
          <a:solidFill>
            <a:srgbClr val="82B03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cap="all">
              <a:solidFill>
                <a:prstClr val="white"/>
              </a:solidFill>
            </a:endParaRPr>
          </a:p>
        </p:txBody>
      </p:sp>
      <p:cxnSp>
        <p:nvCxnSpPr>
          <p:cNvPr id="34" name="Straight Connector 33"/>
          <p:cNvCxnSpPr/>
          <p:nvPr userDrawn="1"/>
        </p:nvCxnSpPr>
        <p:spPr>
          <a:xfrm>
            <a:off x="0" y="4274820"/>
            <a:ext cx="9144000" cy="0"/>
          </a:xfrm>
          <a:prstGeom prst="line">
            <a:avLst/>
          </a:prstGeom>
          <a:ln w="9525" cmpd="sng">
            <a:solidFill>
              <a:srgbClr val="C8C8C8"/>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0" y="3657600"/>
            <a:ext cx="9144000" cy="148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Box 7"/>
          <p:cNvSpPr txBox="1">
            <a:spLocks noChangeArrowheads="1"/>
          </p:cNvSpPr>
          <p:nvPr userDrawn="1"/>
        </p:nvSpPr>
        <p:spPr bwMode="auto">
          <a:xfrm>
            <a:off x="0" y="487434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defTabSz="457189" eaLnBrk="1" hangingPunct="1">
              <a:spcBef>
                <a:spcPct val="0"/>
              </a:spcBef>
              <a:buFontTx/>
              <a:buNone/>
            </a:pPr>
            <a:r>
              <a:rPr lang="en-US" altLang="en-US" sz="1000" dirty="0" smtClean="0">
                <a:solidFill>
                  <a:prstClr val="black">
                    <a:lumMod val="65000"/>
                    <a:lumOff val="35000"/>
                  </a:prstClr>
                </a:solidFill>
                <a:cs typeface="Arial" pitchFamily="34" charset="0"/>
              </a:rPr>
              <a:t>Carrier Confidential and Proprietary Information– Not for Further Distribution</a:t>
            </a:r>
          </a:p>
        </p:txBody>
      </p:sp>
      <p:sp>
        <p:nvSpPr>
          <p:cNvPr id="16" name="Text Placeholder 17"/>
          <p:cNvSpPr>
            <a:spLocks noGrp="1"/>
          </p:cNvSpPr>
          <p:nvPr>
            <p:ph type="body" sz="quarter" idx="11" hasCustomPrompt="1"/>
          </p:nvPr>
        </p:nvSpPr>
        <p:spPr>
          <a:xfrm>
            <a:off x="457200" y="485530"/>
            <a:ext cx="8229600" cy="466501"/>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7" name="Text Placeholder 5"/>
          <p:cNvSpPr>
            <a:spLocks noGrp="1"/>
          </p:cNvSpPr>
          <p:nvPr>
            <p:ph type="body" sz="quarter" idx="12" hasCustomPrompt="1"/>
          </p:nvPr>
        </p:nvSpPr>
        <p:spPr>
          <a:xfrm>
            <a:off x="1371601" y="964717"/>
            <a:ext cx="6396843" cy="401093"/>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6557" y="3952239"/>
            <a:ext cx="986409" cy="645556"/>
          </a:xfrm>
          <a:prstGeom prst="rect">
            <a:avLst/>
          </a:prstGeom>
        </p:spPr>
      </p:pic>
      <p:pic>
        <p:nvPicPr>
          <p:cNvPr id="12" name="Picture 2" descr="https://files.carrier.com/commercial/en/us/contentimages/TC-logo.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2792" t="19247" r="34199" b="15818"/>
          <a:stretch/>
        </p:blipFill>
        <p:spPr bwMode="auto">
          <a:xfrm>
            <a:off x="5878770" y="3951454"/>
            <a:ext cx="1293445" cy="70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M:\DLS-VRF\Logos\Bryant\bndat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84367" y="3977584"/>
            <a:ext cx="1171308" cy="6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4018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 Carrier Green">
    <p:spTree>
      <p:nvGrpSpPr>
        <p:cNvPr id="1" name=""/>
        <p:cNvGrpSpPr/>
        <p:nvPr/>
      </p:nvGrpSpPr>
      <p:grpSpPr>
        <a:xfrm>
          <a:off x="0" y="0"/>
          <a:ext cx="0" cy="0"/>
          <a:chOff x="0" y="0"/>
          <a:chExt cx="0" cy="0"/>
        </a:xfrm>
      </p:grpSpPr>
      <p:sp>
        <p:nvSpPr>
          <p:cNvPr id="28" name="Rectangle 27"/>
          <p:cNvSpPr/>
          <p:nvPr userDrawn="1"/>
        </p:nvSpPr>
        <p:spPr>
          <a:xfrm>
            <a:off x="1371600" y="1597248"/>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7" name="Rectangle 26"/>
          <p:cNvSpPr/>
          <p:nvPr userDrawn="1"/>
        </p:nvSpPr>
        <p:spPr>
          <a:xfrm>
            <a:off x="2" y="899581"/>
            <a:ext cx="9143997" cy="698444"/>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9"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30"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
        <p:nvSpPr>
          <p:cNvPr id="9" name="Rectangle 8"/>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TextBox 9"/>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056418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12" name="TextBox 11"/>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6291872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 Carrier Blue">
    <p:spTree>
      <p:nvGrpSpPr>
        <p:cNvPr id="1" name=""/>
        <p:cNvGrpSpPr/>
        <p:nvPr/>
      </p:nvGrpSpPr>
      <p:grpSpPr>
        <a:xfrm>
          <a:off x="0" y="0"/>
          <a:ext cx="0" cy="0"/>
          <a:chOff x="0" y="0"/>
          <a:chExt cx="0" cy="0"/>
        </a:xfrm>
      </p:grpSpPr>
      <p:sp>
        <p:nvSpPr>
          <p:cNvPr id="41" name="Rectangle 40"/>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40" name="Rectangle 39"/>
          <p:cNvSpPr/>
          <p:nvPr userDrawn="1"/>
        </p:nvSpPr>
        <p:spPr>
          <a:xfrm>
            <a:off x="2" y="899581"/>
            <a:ext cx="9143997" cy="698444"/>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28675595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 Burgandy">
    <p:spTree>
      <p:nvGrpSpPr>
        <p:cNvPr id="1" name=""/>
        <p:cNvGrpSpPr/>
        <p:nvPr/>
      </p:nvGrpSpPr>
      <p:grpSpPr>
        <a:xfrm>
          <a:off x="0" y="0"/>
          <a:ext cx="0" cy="0"/>
          <a:chOff x="0" y="0"/>
          <a:chExt cx="0" cy="0"/>
        </a:xfrm>
      </p:grpSpPr>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2" name="Rectangle 31"/>
          <p:cNvSpPr/>
          <p:nvPr userDrawn="1"/>
        </p:nvSpPr>
        <p:spPr>
          <a:xfrm>
            <a:off x="2" y="899581"/>
            <a:ext cx="9143997" cy="698444"/>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113901205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28" name="Rectangle 27"/>
          <p:cNvSpPr/>
          <p:nvPr userDrawn="1"/>
        </p:nvSpPr>
        <p:spPr>
          <a:xfrm>
            <a:off x="2" y="899581"/>
            <a:ext cx="9143997" cy="698444"/>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9" name="Rectangle 28"/>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23219967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14997387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 Black">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1"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12" name="TextBox 11"/>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1"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228146544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Light Green">
    <p:spTree>
      <p:nvGrpSpPr>
        <p:cNvPr id="1" name=""/>
        <p:cNvGrpSpPr/>
        <p:nvPr/>
      </p:nvGrpSpPr>
      <p:grpSpPr>
        <a:xfrm>
          <a:off x="0" y="0"/>
          <a:ext cx="0" cy="0"/>
          <a:chOff x="0" y="0"/>
          <a:chExt cx="0" cy="0"/>
        </a:xfrm>
      </p:grpSpPr>
      <p:sp>
        <p:nvSpPr>
          <p:cNvPr id="6" name="Rectangle 5"/>
          <p:cNvSpPr/>
          <p:nvPr userDrawn="1"/>
        </p:nvSpPr>
        <p:spPr>
          <a:xfrm>
            <a:off x="0" y="4920108"/>
            <a:ext cx="9144000" cy="223392"/>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82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7"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
        <p:nvSpPr>
          <p:cNvPr id="19"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8"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Tree>
    <p:extLst>
      <p:ext uri="{BB962C8B-B14F-4D97-AF65-F5344CB8AC3E}">
        <p14:creationId xmlns:p14="http://schemas.microsoft.com/office/powerpoint/2010/main" val="119006889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Carrier Blu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152C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49592060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Burgandy">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AC1D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17411433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ED7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237833582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Purple">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15812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32" name="Rectangle 31"/>
          <p:cNvSpPr/>
          <p:nvPr userDrawn="1"/>
        </p:nvSpPr>
        <p:spPr>
          <a:xfrm>
            <a:off x="2" y="899581"/>
            <a:ext cx="9143997" cy="698444"/>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userDrawn="1"/>
        </p:nvSpPr>
        <p:spPr>
          <a:xfrm>
            <a:off x="1371600" y="1590270"/>
            <a:ext cx="6400800" cy="681552"/>
          </a:xfrm>
          <a:prstGeom prst="rect">
            <a:avLst/>
          </a:prstGeom>
          <a:solidFill>
            <a:srgbClr val="93959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920108"/>
            <a:ext cx="9144000" cy="223392"/>
          </a:xfrm>
          <a:prstGeom prst="rect">
            <a:avLst/>
          </a:prstGeom>
          <a:solidFill>
            <a:srgbClr val="752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1" name="Slide Number Placeholder 5"/>
          <p:cNvSpPr>
            <a:spLocks noGrp="1"/>
          </p:cNvSpPr>
          <p:nvPr>
            <p:ph type="sldNum" sz="quarter" idx="4"/>
          </p:nvPr>
        </p:nvSpPr>
        <p:spPr>
          <a:xfrm>
            <a:off x="6553200" y="4950887"/>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12" name="TextBox 11"/>
          <p:cNvSpPr txBox="1"/>
          <p:nvPr userDrawn="1"/>
        </p:nvSpPr>
        <p:spPr>
          <a:xfrm>
            <a:off x="64080" y="4920108"/>
            <a:ext cx="7455647" cy="246221"/>
          </a:xfrm>
          <a:prstGeom prst="rect">
            <a:avLst/>
          </a:prstGeom>
          <a:noFill/>
        </p:spPr>
        <p:txBody>
          <a:bodyPr wrap="square" rtlCol="0">
            <a:spAutoFit/>
          </a:bodyPr>
          <a:lstStyle/>
          <a:p>
            <a:r>
              <a:rPr lang="en-US" sz="1000" dirty="0" smtClean="0">
                <a:solidFill>
                  <a:schemeClr val="bg1"/>
                </a:solidFill>
                <a:latin typeface="+mn-lt"/>
                <a:cs typeface="Arial"/>
              </a:rPr>
              <a:t>Carrier Confidential and Proprietary Information– Not for Further Distribution</a:t>
            </a:r>
          </a:p>
        </p:txBody>
      </p:sp>
      <p:sp>
        <p:nvSpPr>
          <p:cNvPr id="10" name="Text Placeholder 17"/>
          <p:cNvSpPr>
            <a:spLocks noGrp="1"/>
          </p:cNvSpPr>
          <p:nvPr>
            <p:ph type="body" sz="quarter" idx="11" hasCustomPrompt="1"/>
          </p:nvPr>
        </p:nvSpPr>
        <p:spPr>
          <a:xfrm>
            <a:off x="457200" y="891826"/>
            <a:ext cx="8229600" cy="698444"/>
          </a:xfrm>
        </p:spPr>
        <p:txBody>
          <a:bodyPr anchor="ctr"/>
          <a:lstStyle>
            <a:lvl1pPr marL="0" indent="0" algn="ctr">
              <a:buNone/>
              <a:defRPr b="1" cap="all" baseline="0">
                <a:solidFill>
                  <a:schemeClr val="bg1"/>
                </a:solidFill>
                <a:latin typeface="+mj-lt"/>
                <a:cs typeface="Arial"/>
              </a:defRPr>
            </a:lvl1pPr>
          </a:lstStyle>
          <a:p>
            <a:pPr lvl="0"/>
            <a:r>
              <a:rPr lang="en-US" dirty="0" smtClean="0"/>
              <a:t>SECTION TITLE</a:t>
            </a:r>
            <a:endParaRPr lang="en-US" dirty="0"/>
          </a:p>
        </p:txBody>
      </p:sp>
      <p:sp>
        <p:nvSpPr>
          <p:cNvPr id="15" name="Text Placeholder 5"/>
          <p:cNvSpPr>
            <a:spLocks noGrp="1"/>
          </p:cNvSpPr>
          <p:nvPr>
            <p:ph type="body" sz="quarter" idx="12" hasCustomPrompt="1"/>
          </p:nvPr>
        </p:nvSpPr>
        <p:spPr>
          <a:xfrm>
            <a:off x="1371600" y="1590270"/>
            <a:ext cx="6396843" cy="681552"/>
          </a:xfrm>
        </p:spPr>
        <p:txBody>
          <a:bodyPr anchor="ctr">
            <a:normAutofit/>
          </a:bodyPr>
          <a:lstStyle>
            <a:lvl1pPr marL="0" indent="0" algn="ctr">
              <a:buNone/>
              <a:defRPr sz="2000" cap="all" baseline="0">
                <a:solidFill>
                  <a:schemeClr val="bg1"/>
                </a:solidFill>
                <a:latin typeface="+mj-lt"/>
              </a:defRPr>
            </a:lvl1pPr>
          </a:lstStyle>
          <a:p>
            <a:pPr lvl="0"/>
            <a:r>
              <a:rPr lang="en-US" dirty="0" smtClean="0"/>
              <a:t>SECTION SUB HEADER</a:t>
            </a:r>
            <a:endParaRPr lang="en-US" dirty="0"/>
          </a:p>
        </p:txBody>
      </p:sp>
    </p:spTree>
    <p:extLst>
      <p:ext uri="{BB962C8B-B14F-4D97-AF65-F5344CB8AC3E}">
        <p14:creationId xmlns:p14="http://schemas.microsoft.com/office/powerpoint/2010/main" val="370386994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Black">
    <p:spTree>
      <p:nvGrpSpPr>
        <p:cNvPr id="1" name=""/>
        <p:cNvGrpSpPr/>
        <p:nvPr/>
      </p:nvGrpSpPr>
      <p:grpSpPr>
        <a:xfrm>
          <a:off x="0" y="0"/>
          <a:ext cx="0" cy="0"/>
          <a:chOff x="0" y="0"/>
          <a:chExt cx="0" cy="0"/>
        </a:xfrm>
      </p:grpSpPr>
      <p:sp>
        <p:nvSpPr>
          <p:cNvPr id="9" name="Rectangle 8"/>
          <p:cNvSpPr/>
          <p:nvPr userDrawn="1"/>
        </p:nvSpPr>
        <p:spPr>
          <a:xfrm>
            <a:off x="0" y="4920108"/>
            <a:ext cx="9144000" cy="22339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0" name="Rectangle 9"/>
          <p:cNvSpPr/>
          <p:nvPr userDrawn="1"/>
        </p:nvSpPr>
        <p:spPr>
          <a:xfrm>
            <a:off x="-10588" y="748169"/>
            <a:ext cx="9154583" cy="947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prstClr val="white"/>
                </a:solidFill>
              </a:rPr>
              <a:t>        </a:t>
            </a:r>
          </a:p>
        </p:txBody>
      </p:sp>
      <p:sp>
        <p:nvSpPr>
          <p:cNvPr id="14" name="Slide Number Placeholder 5"/>
          <p:cNvSpPr>
            <a:spLocks noGrp="1"/>
          </p:cNvSpPr>
          <p:nvPr>
            <p:ph type="sldNum" sz="quarter" idx="4"/>
          </p:nvPr>
        </p:nvSpPr>
        <p:spPr>
          <a:xfrm>
            <a:off x="6553201" y="4950888"/>
            <a:ext cx="2488442" cy="180439"/>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solidFill>
                  <a:prstClr val="white">
                    <a:lumMod val="95000"/>
                  </a:prstClr>
                </a:solidFill>
              </a:rPr>
              <a:pPr/>
              <a:t>‹#›</a:t>
            </a:fld>
            <a:endParaRPr lang="en-US" dirty="0">
              <a:solidFill>
                <a:prstClr val="white">
                  <a:lumMod val="95000"/>
                </a:prstClr>
              </a:solidFill>
            </a:endParaRPr>
          </a:p>
        </p:txBody>
      </p:sp>
      <p:sp>
        <p:nvSpPr>
          <p:cNvPr id="8" name="TextBox 7"/>
          <p:cNvSpPr txBox="1"/>
          <p:nvPr userDrawn="1"/>
        </p:nvSpPr>
        <p:spPr>
          <a:xfrm>
            <a:off x="64081" y="4920108"/>
            <a:ext cx="7455647" cy="246221"/>
          </a:xfrm>
          <a:prstGeom prst="rect">
            <a:avLst/>
          </a:prstGeom>
          <a:noFill/>
        </p:spPr>
        <p:txBody>
          <a:bodyPr wrap="square" rtlCol="0">
            <a:spAutoFit/>
          </a:bodyPr>
          <a:lstStyle/>
          <a:p>
            <a:pPr defTabSz="457189"/>
            <a:r>
              <a:rPr lang="en-US" sz="1000" dirty="0">
                <a:solidFill>
                  <a:prstClr val="white"/>
                </a:solidFill>
                <a:cs typeface="Arial"/>
              </a:rPr>
              <a:t>Carrier Confidential and Proprietary Information– Not for Further Distribution</a:t>
            </a:r>
          </a:p>
        </p:txBody>
      </p:sp>
      <p:sp>
        <p:nvSpPr>
          <p:cNvPr id="16" name="Text Placeholder 18"/>
          <p:cNvSpPr>
            <a:spLocks noGrp="1"/>
          </p:cNvSpPr>
          <p:nvPr>
            <p:ph type="body" sz="quarter" idx="11" hasCustomPrompt="1"/>
          </p:nvPr>
        </p:nvSpPr>
        <p:spPr>
          <a:xfrm>
            <a:off x="447675" y="439232"/>
            <a:ext cx="8315936" cy="370827"/>
          </a:xfrm>
        </p:spPr>
        <p:txBody>
          <a:bodyPr>
            <a:noAutofit/>
          </a:bodyPr>
          <a:lstStyle>
            <a:lvl1pPr marL="0" indent="0">
              <a:buNone/>
              <a:defRPr sz="1600" baseline="0">
                <a:solidFill>
                  <a:srgbClr val="666666"/>
                </a:solidFill>
                <a:latin typeface="+mj-lt"/>
                <a:cs typeface="Arial"/>
              </a:defRPr>
            </a:lvl1pPr>
          </a:lstStyle>
          <a:p>
            <a:pPr lvl="0"/>
            <a:r>
              <a:rPr lang="en-US" dirty="0" smtClean="0"/>
              <a:t>Slide Title</a:t>
            </a:r>
            <a:endParaRPr lang="en-US" dirty="0"/>
          </a:p>
        </p:txBody>
      </p:sp>
      <p:sp>
        <p:nvSpPr>
          <p:cNvPr id="11" name="Text Placeholder 16"/>
          <p:cNvSpPr>
            <a:spLocks noGrp="1"/>
          </p:cNvSpPr>
          <p:nvPr>
            <p:ph type="body" sz="quarter" idx="10" hasCustomPrompt="1"/>
          </p:nvPr>
        </p:nvSpPr>
        <p:spPr>
          <a:xfrm>
            <a:off x="447675" y="47769"/>
            <a:ext cx="8315936" cy="500648"/>
          </a:xfrm>
        </p:spPr>
        <p:txBody>
          <a:bodyPr anchor="b">
            <a:noAutofit/>
          </a:bodyPr>
          <a:lstStyle>
            <a:lvl1pPr marL="0" indent="0">
              <a:spcBef>
                <a:spcPts val="0"/>
              </a:spcBef>
              <a:buNone/>
              <a:defRPr sz="2800" b="1" i="0" cap="all" baseline="0">
                <a:solidFill>
                  <a:srgbClr val="152C73"/>
                </a:solidFill>
                <a:latin typeface="+mj-lt"/>
                <a:cs typeface="Arial"/>
              </a:defRPr>
            </a:lvl1pPr>
          </a:lstStyle>
          <a:p>
            <a:pPr lvl="0"/>
            <a:r>
              <a:rPr lang="en-US" dirty="0" smtClean="0"/>
              <a:t>SECTION TITLE</a:t>
            </a:r>
            <a:endParaRPr lang="en-US" dirty="0"/>
          </a:p>
        </p:txBody>
      </p:sp>
    </p:spTree>
    <p:extLst>
      <p:ext uri="{BB962C8B-B14F-4D97-AF65-F5344CB8AC3E}">
        <p14:creationId xmlns:p14="http://schemas.microsoft.com/office/powerpoint/2010/main" val="33532236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ED1B2E"/>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2942451" y="4862274"/>
            <a:ext cx="3248501" cy="95250"/>
          </a:xfrm>
          <a:prstGeom prst="rect">
            <a:avLst/>
          </a:prstGeom>
        </p:spPr>
        <p:txBody>
          <a:bodyPr lIns="0" tIns="0" rIns="0" bIns="0"/>
          <a:lstStyle>
            <a:lvl1pPr>
              <a:defRPr sz="600" b="0" i="0">
                <a:solidFill>
                  <a:schemeClr val="tx1"/>
                </a:solidFill>
                <a:latin typeface="Calibri"/>
                <a:cs typeface="Calibri"/>
              </a:defRPr>
            </a:lvl1pPr>
          </a:lstStyle>
          <a:p>
            <a:pPr marL="9525" defTabSz="457189">
              <a:lnSpc>
                <a:spcPts val="645"/>
              </a:lnSpc>
            </a:pPr>
            <a:r>
              <a:rPr lang="en-US" spc="4" smtClean="0">
                <a:solidFill>
                  <a:prstClr val="black"/>
                </a:solidFill>
              </a:rPr>
              <a:t>UTC </a:t>
            </a:r>
            <a:r>
              <a:rPr lang="en-US" spc="-4" smtClean="0">
                <a:solidFill>
                  <a:prstClr val="black"/>
                </a:solidFill>
              </a:rPr>
              <a:t>Climate, Controls, </a:t>
            </a:r>
            <a:r>
              <a:rPr lang="en-US" smtClean="0">
                <a:solidFill>
                  <a:prstClr val="black"/>
                </a:solidFill>
              </a:rPr>
              <a:t>&amp; </a:t>
            </a:r>
            <a:r>
              <a:rPr lang="en-US" spc="-4" smtClean="0">
                <a:solidFill>
                  <a:prstClr val="black"/>
                </a:solidFill>
              </a:rPr>
              <a:t>Security Confidential and Proprietary Information </a:t>
            </a:r>
            <a:r>
              <a:rPr lang="en-US" smtClean="0">
                <a:solidFill>
                  <a:prstClr val="black"/>
                </a:solidFill>
              </a:rPr>
              <a:t>– </a:t>
            </a:r>
            <a:r>
              <a:rPr lang="en-US" spc="-4" smtClean="0">
                <a:solidFill>
                  <a:prstClr val="black"/>
                </a:solidFill>
              </a:rPr>
              <a:t>Not for further</a:t>
            </a:r>
            <a:r>
              <a:rPr lang="en-US" spc="-26" smtClean="0">
                <a:solidFill>
                  <a:prstClr val="black"/>
                </a:solidFill>
              </a:rPr>
              <a:t> </a:t>
            </a:r>
            <a:r>
              <a:rPr lang="en-US" spc="-4" smtClean="0">
                <a:solidFill>
                  <a:prstClr val="black"/>
                </a:solidFill>
              </a:rPr>
              <a:t>Distribution</a:t>
            </a:r>
            <a:endParaRPr lang="en-US" spc="-4" dirty="0">
              <a:solidFill>
                <a:prstClr val="black"/>
              </a:solidFill>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pPr defTabSz="457189"/>
            <a:fld id="{1D8BD707-D9CF-40AE-B4C6-C98DA3205C09}" type="datetimeFigureOut">
              <a:rPr lang="en-US" smtClean="0">
                <a:solidFill>
                  <a:prstClr val="black">
                    <a:tint val="75000"/>
                  </a:prstClr>
                </a:solidFill>
              </a:rPr>
              <a:pPr defTabSz="457189"/>
              <a:t>12/17/2019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00" b="0" i="0">
                <a:solidFill>
                  <a:schemeClr val="tx1"/>
                </a:solidFill>
                <a:latin typeface="Calibri"/>
                <a:cs typeface="Calibri"/>
              </a:defRPr>
            </a:lvl1pPr>
          </a:lstStyle>
          <a:p>
            <a:pPr marL="19049">
              <a:lnSpc>
                <a:spcPts val="645"/>
              </a:lnSpc>
            </a:pPr>
            <a:fld id="{81D60167-4931-47E6-BA6A-407CBD079E47}" type="slidenum">
              <a:rPr lang="en-US" smtClean="0">
                <a:solidFill>
                  <a:prstClr val="black"/>
                </a:solidFill>
              </a:rPr>
              <a:pPr marL="19049">
                <a:lnSpc>
                  <a:spcPts val="645"/>
                </a:lnSpc>
              </a:pPr>
              <a:t>‹#›</a:t>
            </a:fld>
            <a:endParaRPr lang="en-US" dirty="0">
              <a:solidFill>
                <a:prstClr val="black"/>
              </a:solidFill>
            </a:endParaRPr>
          </a:p>
        </p:txBody>
      </p:sp>
    </p:spTree>
    <p:extLst>
      <p:ext uri="{BB962C8B-B14F-4D97-AF65-F5344CB8AC3E}">
        <p14:creationId xmlns:p14="http://schemas.microsoft.com/office/powerpoint/2010/main" val="114654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0" y="4794250"/>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fld id="{31B38357-EEC0-984A-A477-0F68C0D96EB0}" type="slidenum">
              <a:rPr lang="en-US" smtClean="0"/>
              <a:pPr/>
              <a:t>‹#›</a:t>
            </a:fld>
            <a:endParaRPr lang="en-US" dirty="0"/>
          </a:p>
        </p:txBody>
      </p:sp>
      <p:sp>
        <p:nvSpPr>
          <p:cNvPr id="8" name="TextBox 7"/>
          <p:cNvSpPr txBox="1"/>
          <p:nvPr/>
        </p:nvSpPr>
        <p:spPr>
          <a:xfrm>
            <a:off x="2" y="4844613"/>
            <a:ext cx="6049668" cy="246221"/>
          </a:xfrm>
          <a:prstGeom prst="rect">
            <a:avLst/>
          </a:prstGeom>
          <a:noFill/>
        </p:spPr>
        <p:txBody>
          <a:bodyPr wrap="square" rtlCol="0" anchor="ctr">
            <a:spAutoFit/>
          </a:bodyPr>
          <a:lstStyle/>
          <a:p>
            <a:r>
              <a:rPr lang="en-US" sz="1000" dirty="0">
                <a:solidFill>
                  <a:schemeClr val="bg1"/>
                </a:solidFill>
                <a:latin typeface="News Gothic Std" pitchFamily="34" charset="0"/>
                <a:cs typeface="Arial"/>
              </a:rPr>
              <a:t>UTC </a:t>
            </a:r>
            <a:r>
              <a:rPr lang="en-US" sz="1000" dirty="0" smtClean="0">
                <a:solidFill>
                  <a:schemeClr val="bg1"/>
                </a:solidFill>
                <a:latin typeface="News Gothic Std" pitchFamily="34" charset="0"/>
                <a:cs typeface="Arial"/>
              </a:rPr>
              <a:t>Building &amp; </a:t>
            </a:r>
            <a:r>
              <a:rPr lang="en-US" sz="1000" dirty="0">
                <a:solidFill>
                  <a:schemeClr val="bg1"/>
                </a:solidFill>
                <a:latin typeface="News Gothic Std" pitchFamily="34" charset="0"/>
                <a:cs typeface="Arial"/>
              </a:rPr>
              <a:t>Industrial Systems Confidential and Proprietary Information – Not for Further Distribution</a:t>
            </a:r>
          </a:p>
        </p:txBody>
      </p:sp>
    </p:spTree>
    <p:extLst>
      <p:ext uri="{BB962C8B-B14F-4D97-AF65-F5344CB8AC3E}">
        <p14:creationId xmlns:p14="http://schemas.microsoft.com/office/powerpoint/2010/main" val="3409875863"/>
      </p:ext>
    </p:extLst>
  </p:cSld>
  <p:clrMap bg1="lt1" tx1="dk1" bg2="lt2" tx2="dk2" accent1="accent1" accent2="accent2" accent3="accent3" accent4="accent4" accent5="accent5" accent6="accent6" hlink="hlink" folHlink="folHlink"/>
  <p:sldLayoutIdLst>
    <p:sldLayoutId id="2147483660" r:id="rId1"/>
    <p:sldLayoutId id="2147483704" r:id="rId2"/>
    <p:sldLayoutId id="2147483705" r:id="rId3"/>
    <p:sldLayoutId id="2147483693" r:id="rId4"/>
    <p:sldLayoutId id="2147483674" r:id="rId5"/>
    <p:sldLayoutId id="2147483695" r:id="rId6"/>
    <p:sldLayoutId id="2147483694" r:id="rId7"/>
    <p:sldLayoutId id="2147483696" r:id="rId8"/>
    <p:sldLayoutId id="2147483697" r:id="rId9"/>
    <p:sldLayoutId id="2147483698" r:id="rId10"/>
    <p:sldLayoutId id="2147483689" r:id="rId11"/>
    <p:sldLayoutId id="2147483700" r:id="rId12"/>
    <p:sldLayoutId id="2147483699" r:id="rId13"/>
    <p:sldLayoutId id="2147483701" r:id="rId14"/>
    <p:sldLayoutId id="2147483702" r:id="rId15"/>
    <p:sldLayoutId id="2147483703" r:id="rId1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1" y="4794251"/>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pPr defTabSz="457189"/>
            <a:fld id="{31B38357-EEC0-984A-A477-0F68C0D96EB0}" type="slidenum">
              <a:rPr lang="en-US" smtClean="0">
                <a:solidFill>
                  <a:prstClr val="white">
                    <a:lumMod val="95000"/>
                  </a:prstClr>
                </a:solidFill>
              </a:rPr>
              <a:pPr defTabSz="457189"/>
              <a:t>‹#›</a:t>
            </a:fld>
            <a:endParaRPr lang="en-US" dirty="0">
              <a:solidFill>
                <a:prstClr val="white">
                  <a:lumMod val="95000"/>
                </a:prstClr>
              </a:solidFill>
            </a:endParaRPr>
          </a:p>
        </p:txBody>
      </p:sp>
      <p:sp>
        <p:nvSpPr>
          <p:cNvPr id="8" name="TextBox 7"/>
          <p:cNvSpPr txBox="1"/>
          <p:nvPr/>
        </p:nvSpPr>
        <p:spPr>
          <a:xfrm>
            <a:off x="2" y="4844614"/>
            <a:ext cx="6049668" cy="246221"/>
          </a:xfrm>
          <a:prstGeom prst="rect">
            <a:avLst/>
          </a:prstGeom>
          <a:noFill/>
        </p:spPr>
        <p:txBody>
          <a:bodyPr wrap="square" rtlCol="0" anchor="ctr">
            <a:spAutoFit/>
          </a:bodyPr>
          <a:lstStyle/>
          <a:p>
            <a:pPr defTabSz="457189"/>
            <a:r>
              <a:rPr lang="en-US" sz="1000" dirty="0">
                <a:solidFill>
                  <a:prstClr val="white"/>
                </a:solidFill>
                <a:latin typeface="News Gothic Std" pitchFamily="34" charset="0"/>
                <a:cs typeface="Arial"/>
              </a:rPr>
              <a:t>UTC Building &amp; Industrial Systems Confidential and Proprietary Information – Not for Further Distribution</a:t>
            </a:r>
          </a:p>
        </p:txBody>
      </p:sp>
    </p:spTree>
    <p:extLst>
      <p:ext uri="{BB962C8B-B14F-4D97-AF65-F5344CB8AC3E}">
        <p14:creationId xmlns:p14="http://schemas.microsoft.com/office/powerpoint/2010/main" val="336644024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1" y="4794251"/>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pPr defTabSz="457189"/>
            <a:fld id="{31B38357-EEC0-984A-A477-0F68C0D96EB0}" type="slidenum">
              <a:rPr lang="en-US" smtClean="0">
                <a:solidFill>
                  <a:prstClr val="white">
                    <a:lumMod val="95000"/>
                  </a:prstClr>
                </a:solidFill>
              </a:rPr>
              <a:pPr defTabSz="457189"/>
              <a:t>‹#›</a:t>
            </a:fld>
            <a:endParaRPr lang="en-US" dirty="0">
              <a:solidFill>
                <a:prstClr val="white">
                  <a:lumMod val="95000"/>
                </a:prstClr>
              </a:solidFill>
            </a:endParaRPr>
          </a:p>
        </p:txBody>
      </p:sp>
      <p:sp>
        <p:nvSpPr>
          <p:cNvPr id="8" name="TextBox 7"/>
          <p:cNvSpPr txBox="1"/>
          <p:nvPr/>
        </p:nvSpPr>
        <p:spPr>
          <a:xfrm>
            <a:off x="2" y="4844614"/>
            <a:ext cx="6049668" cy="246221"/>
          </a:xfrm>
          <a:prstGeom prst="rect">
            <a:avLst/>
          </a:prstGeom>
          <a:noFill/>
        </p:spPr>
        <p:txBody>
          <a:bodyPr wrap="square" rtlCol="0" anchor="ctr">
            <a:spAutoFit/>
          </a:bodyPr>
          <a:lstStyle/>
          <a:p>
            <a:pPr defTabSz="457189"/>
            <a:r>
              <a:rPr lang="en-US" sz="1000" dirty="0">
                <a:solidFill>
                  <a:prstClr val="white"/>
                </a:solidFill>
                <a:latin typeface="News Gothic Std" pitchFamily="34" charset="0"/>
                <a:cs typeface="Arial"/>
              </a:rPr>
              <a:t>UTC Building &amp; Industrial Systems Confidential and Proprietary Information – Not for Further Distribution</a:t>
            </a:r>
          </a:p>
        </p:txBody>
      </p:sp>
    </p:spTree>
    <p:extLst>
      <p:ext uri="{BB962C8B-B14F-4D97-AF65-F5344CB8AC3E}">
        <p14:creationId xmlns:p14="http://schemas.microsoft.com/office/powerpoint/2010/main" val="12422389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1" y="4794251"/>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pPr defTabSz="457189"/>
            <a:fld id="{31B38357-EEC0-984A-A477-0F68C0D96EB0}" type="slidenum">
              <a:rPr lang="en-US" smtClean="0">
                <a:solidFill>
                  <a:prstClr val="white">
                    <a:lumMod val="95000"/>
                  </a:prstClr>
                </a:solidFill>
              </a:rPr>
              <a:pPr defTabSz="457189"/>
              <a:t>‹#›</a:t>
            </a:fld>
            <a:endParaRPr lang="en-US" dirty="0">
              <a:solidFill>
                <a:prstClr val="white">
                  <a:lumMod val="95000"/>
                </a:prstClr>
              </a:solidFill>
            </a:endParaRPr>
          </a:p>
        </p:txBody>
      </p:sp>
      <p:sp>
        <p:nvSpPr>
          <p:cNvPr id="8" name="TextBox 7"/>
          <p:cNvSpPr txBox="1"/>
          <p:nvPr/>
        </p:nvSpPr>
        <p:spPr>
          <a:xfrm>
            <a:off x="2" y="4844614"/>
            <a:ext cx="6049668" cy="246221"/>
          </a:xfrm>
          <a:prstGeom prst="rect">
            <a:avLst/>
          </a:prstGeom>
          <a:noFill/>
        </p:spPr>
        <p:txBody>
          <a:bodyPr wrap="square" rtlCol="0" anchor="ctr">
            <a:spAutoFit/>
          </a:bodyPr>
          <a:lstStyle/>
          <a:p>
            <a:pPr defTabSz="457189"/>
            <a:r>
              <a:rPr lang="en-US" sz="1000" dirty="0">
                <a:solidFill>
                  <a:prstClr val="white"/>
                </a:solidFill>
                <a:latin typeface="News Gothic Std" pitchFamily="34" charset="0"/>
                <a:cs typeface="Arial"/>
              </a:rPr>
              <a:t>UTC Building &amp; Industrial Systems Confidential and Proprietary Information – Not for Further Distribution</a:t>
            </a:r>
          </a:p>
        </p:txBody>
      </p:sp>
    </p:spTree>
    <p:extLst>
      <p:ext uri="{BB962C8B-B14F-4D97-AF65-F5344CB8AC3E}">
        <p14:creationId xmlns:p14="http://schemas.microsoft.com/office/powerpoint/2010/main" val="35695045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1" y="4794251"/>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pPr defTabSz="457189"/>
            <a:fld id="{31B38357-EEC0-984A-A477-0F68C0D96EB0}" type="slidenum">
              <a:rPr lang="en-US" smtClean="0">
                <a:solidFill>
                  <a:prstClr val="white">
                    <a:lumMod val="95000"/>
                  </a:prstClr>
                </a:solidFill>
              </a:rPr>
              <a:pPr defTabSz="457189"/>
              <a:t>‹#›</a:t>
            </a:fld>
            <a:endParaRPr lang="en-US" dirty="0">
              <a:solidFill>
                <a:prstClr val="white">
                  <a:lumMod val="95000"/>
                </a:prstClr>
              </a:solidFill>
            </a:endParaRPr>
          </a:p>
        </p:txBody>
      </p:sp>
      <p:sp>
        <p:nvSpPr>
          <p:cNvPr id="8" name="TextBox 7"/>
          <p:cNvSpPr txBox="1"/>
          <p:nvPr/>
        </p:nvSpPr>
        <p:spPr>
          <a:xfrm>
            <a:off x="2" y="4844614"/>
            <a:ext cx="6049668" cy="246221"/>
          </a:xfrm>
          <a:prstGeom prst="rect">
            <a:avLst/>
          </a:prstGeom>
          <a:noFill/>
        </p:spPr>
        <p:txBody>
          <a:bodyPr wrap="square" rtlCol="0" anchor="ctr">
            <a:spAutoFit/>
          </a:bodyPr>
          <a:lstStyle/>
          <a:p>
            <a:pPr defTabSz="457189"/>
            <a:r>
              <a:rPr lang="en-US" sz="1000" dirty="0">
                <a:solidFill>
                  <a:prstClr val="white"/>
                </a:solidFill>
                <a:latin typeface="News Gothic Std" pitchFamily="34" charset="0"/>
                <a:cs typeface="Arial"/>
              </a:rPr>
              <a:t>UTC Building &amp; Industrial Systems Confidential and Proprietary Information – Not for Further Distribution</a:t>
            </a:r>
          </a:p>
        </p:txBody>
      </p:sp>
    </p:spTree>
    <p:extLst>
      <p:ext uri="{BB962C8B-B14F-4D97-AF65-F5344CB8AC3E}">
        <p14:creationId xmlns:p14="http://schemas.microsoft.com/office/powerpoint/2010/main" val="248040188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553201" y="4794251"/>
            <a:ext cx="2422550" cy="337433"/>
          </a:xfrm>
          <a:prstGeom prst="rect">
            <a:avLst/>
          </a:prstGeom>
        </p:spPr>
        <p:txBody>
          <a:bodyPr vert="horz" lIns="91440" tIns="45720" rIns="91440" bIns="45720" rtlCol="0" anchor="ctr"/>
          <a:lstStyle>
            <a:lvl1pPr algn="r">
              <a:defRPr sz="1200">
                <a:solidFill>
                  <a:schemeClr val="bg1">
                    <a:lumMod val="95000"/>
                  </a:schemeClr>
                </a:solidFill>
              </a:defRPr>
            </a:lvl1pPr>
          </a:lstStyle>
          <a:p>
            <a:pPr defTabSz="457189"/>
            <a:fld id="{31B38357-EEC0-984A-A477-0F68C0D96EB0}" type="slidenum">
              <a:rPr lang="en-US" smtClean="0">
                <a:solidFill>
                  <a:prstClr val="white">
                    <a:lumMod val="95000"/>
                  </a:prstClr>
                </a:solidFill>
              </a:rPr>
              <a:pPr defTabSz="457189"/>
              <a:t>‹#›</a:t>
            </a:fld>
            <a:endParaRPr lang="en-US" dirty="0">
              <a:solidFill>
                <a:prstClr val="white">
                  <a:lumMod val="95000"/>
                </a:prstClr>
              </a:solidFill>
            </a:endParaRPr>
          </a:p>
        </p:txBody>
      </p:sp>
      <p:sp>
        <p:nvSpPr>
          <p:cNvPr id="8" name="TextBox 7"/>
          <p:cNvSpPr txBox="1"/>
          <p:nvPr/>
        </p:nvSpPr>
        <p:spPr>
          <a:xfrm>
            <a:off x="2" y="4844614"/>
            <a:ext cx="6049668" cy="246221"/>
          </a:xfrm>
          <a:prstGeom prst="rect">
            <a:avLst/>
          </a:prstGeom>
          <a:noFill/>
        </p:spPr>
        <p:txBody>
          <a:bodyPr wrap="square" rtlCol="0" anchor="ctr">
            <a:spAutoFit/>
          </a:bodyPr>
          <a:lstStyle/>
          <a:p>
            <a:pPr defTabSz="457189"/>
            <a:r>
              <a:rPr lang="en-US" sz="1000" dirty="0">
                <a:solidFill>
                  <a:prstClr val="white"/>
                </a:solidFill>
                <a:latin typeface="News Gothic Std" pitchFamily="34" charset="0"/>
                <a:cs typeface="Arial"/>
              </a:rPr>
              <a:t>UTC Building &amp; Industrial Systems Confidential and Proprietary Information – Not for Further Distribution</a:t>
            </a:r>
          </a:p>
        </p:txBody>
      </p:sp>
    </p:spTree>
    <p:extLst>
      <p:ext uri="{BB962C8B-B14F-4D97-AF65-F5344CB8AC3E}">
        <p14:creationId xmlns:p14="http://schemas.microsoft.com/office/powerpoint/2010/main" val="16130547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timing>
    <p:tnLst>
      <p:par>
        <p:cTn id="1" dur="indefinite" restart="never" nodeType="tmRoot"/>
      </p:par>
    </p:tnLst>
  </p:timing>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urldefense.proofpoint.com/v2/url?u=https-3A__www.schneider-2Delectric.com_en_product_RSL1PVJU_slim-2Drelay-2Dmounted-2Don-2Dscrew-2Dsocket-2Dwith-2Dled-2Dand-2Dprotection-2Dcircuit-252C-2D12-2Dv_&amp;d=DwQFJg&amp;c=ilBQI1lupc9Y65XwNblLtw&amp;r=4TDwnRkrEdgwo_METa8CbuTSzZceZGEk2eGehghCe-Y&amp;m=ikO7K6WnOUKjrMW0lug4tj2ATYd37GZiBWyDt6Nyk4I&amp;s=wjyy-mLNNDiM0s0UOUQIIzqev-JKtkx2ULnf6ecokas&amp;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INSTALLATION TIPS</a:t>
            </a:r>
            <a:endParaRPr lang="en-US" dirty="0"/>
          </a:p>
        </p:txBody>
      </p:sp>
      <p:sp>
        <p:nvSpPr>
          <p:cNvPr id="4" name="Text Placeholder 3"/>
          <p:cNvSpPr>
            <a:spLocks noGrp="1"/>
          </p:cNvSpPr>
          <p:nvPr>
            <p:ph type="body" sz="quarter" idx="12"/>
          </p:nvPr>
        </p:nvSpPr>
        <p:spPr/>
        <p:txBody>
          <a:bodyPr/>
          <a:lstStyle/>
          <a:p>
            <a:r>
              <a:rPr lang="en-US" dirty="0" smtClean="0"/>
              <a:t>Return air </a:t>
            </a:r>
            <a:r>
              <a:rPr lang="en-US" dirty="0" err="1" smtClean="0"/>
              <a:t>pmv</a:t>
            </a:r>
            <a:r>
              <a:rPr lang="en-US" dirty="0" smtClean="0"/>
              <a:t> kits</a:t>
            </a:r>
            <a:endParaRPr lang="en-US" dirty="0"/>
          </a:p>
        </p:txBody>
      </p:sp>
      <p:sp>
        <p:nvSpPr>
          <p:cNvPr id="2" name="Slide Number Placeholder 1"/>
          <p:cNvSpPr>
            <a:spLocks noGrp="1"/>
          </p:cNvSpPr>
          <p:nvPr>
            <p:ph type="sldNum" sz="quarter" idx="4294967295"/>
          </p:nvPr>
        </p:nvSpPr>
        <p:spPr>
          <a:xfrm>
            <a:off x="6655594" y="4950619"/>
            <a:ext cx="2488406" cy="180975"/>
          </a:xfrm>
        </p:spPr>
        <p:txBody>
          <a:bodyPr/>
          <a:lstStyle/>
          <a:p>
            <a:fld id="{31B38357-EEC0-984A-A477-0F68C0D96EB0}" type="slidenum">
              <a:rPr lang="en-US" smtClean="0">
                <a:solidFill>
                  <a:prstClr val="white">
                    <a:lumMod val="95000"/>
                  </a:prstClr>
                </a:solidFill>
              </a:rPr>
              <a:pPr/>
              <a:t>1</a:t>
            </a:fld>
            <a:endParaRPr lang="en-US" dirty="0">
              <a:solidFill>
                <a:prstClr val="white">
                  <a:lumMod val="95000"/>
                </a:prstClr>
              </a:solidFill>
            </a:endParaRPr>
          </a:p>
        </p:txBody>
      </p:sp>
    </p:spTree>
    <p:extLst>
      <p:ext uri="{BB962C8B-B14F-4D97-AF65-F5344CB8AC3E}">
        <p14:creationId xmlns:p14="http://schemas.microsoft.com/office/powerpoint/2010/main" val="3468053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Piping - PMV “liquid” line to IDU.</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3716801"/>
              </p:ext>
            </p:extLst>
          </p:nvPr>
        </p:nvGraphicFramePr>
        <p:xfrm>
          <a:off x="447674" y="1077912"/>
          <a:ext cx="3289300" cy="2971800"/>
        </p:xfrm>
        <a:graphic>
          <a:graphicData uri="http://schemas.openxmlformats.org/drawingml/2006/table">
            <a:tbl>
              <a:tblPr/>
              <a:tblGrid>
                <a:gridCol w="990600"/>
                <a:gridCol w="736600"/>
                <a:gridCol w="469900"/>
                <a:gridCol w="1092200"/>
              </a:tblGrid>
              <a:tr h="304800">
                <a:tc>
                  <a:txBody>
                    <a:bodyPr/>
                    <a:lstStyle/>
                    <a:p>
                      <a:pPr algn="l" fontAlgn="ctr"/>
                      <a:r>
                        <a:rPr lang="en-US" sz="900" b="1" i="0" u="none" strike="noStrike">
                          <a:solidFill>
                            <a:srgbClr val="000000"/>
                          </a:solidFill>
                          <a:effectLst/>
                          <a:latin typeface="Calibri" panose="020F0502020204030204" pitchFamily="34" charset="0"/>
                        </a:rPr>
                        <a:t>PMV Kit Model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Capacity Code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Tonnage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Piping Connection Size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r>
                        <a:rPr lang="en-US" sz="900" b="0" i="0" u="none" strike="noStrike">
                          <a:solidFill>
                            <a:srgbClr val="000000"/>
                          </a:solidFill>
                          <a:effectLst/>
                          <a:latin typeface="Calibri" panose="020F0502020204030204" pitchFamily="34" charset="0"/>
                        </a:rPr>
                        <a:t>RBM-A0121GUL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1/4" x 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5">
                  <a:txBody>
                    <a:bodyPr/>
                    <a:lstStyle/>
                    <a:p>
                      <a:pPr algn="l" fontAlgn="ctr"/>
                      <a:r>
                        <a:rPr lang="en-US" sz="900" b="0" i="0" u="none" strike="noStrike">
                          <a:solidFill>
                            <a:srgbClr val="000000"/>
                          </a:solidFill>
                          <a:effectLst/>
                          <a:latin typeface="Calibri" panose="020F0502020204030204" pitchFamily="34" charset="0"/>
                        </a:rPr>
                        <a:t>RBM-A0301GUL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Calibri" panose="020F0502020204030204" pitchFamily="34" charset="0"/>
                        </a:rPr>
                        <a:t>1/4" x 1/4"            *Reducer 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US" sz="900" b="0" i="0" u="none" strike="noStrike">
                          <a:solidFill>
                            <a:srgbClr val="000000"/>
                          </a:solidFill>
                          <a:effectLst/>
                          <a:latin typeface="Calibri" panose="020F0502020204030204" pitchFamily="34" charset="0"/>
                        </a:rPr>
                        <a:t>3/8" x 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rowSpan="4">
                  <a:txBody>
                    <a:bodyPr/>
                    <a:lstStyle/>
                    <a:p>
                      <a:pPr algn="l" fontAlgn="ctr"/>
                      <a:r>
                        <a:rPr lang="en-US" sz="900" b="0" i="0" u="none" strike="noStrike">
                          <a:solidFill>
                            <a:srgbClr val="000000"/>
                          </a:solidFill>
                          <a:effectLst/>
                          <a:latin typeface="Calibri" panose="020F0502020204030204" pitchFamily="34" charset="0"/>
                        </a:rPr>
                        <a:t>RBM-A0601GUL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rowSpan="2">
                  <a:txBody>
                    <a:bodyPr/>
                    <a:lstStyle/>
                    <a:p>
                      <a:pPr algn="l" fontAlgn="ctr"/>
                      <a:r>
                        <a:rPr lang="en-US" sz="900" b="0" i="0" u="none" strike="noStrike">
                          <a:solidFill>
                            <a:srgbClr val="000000"/>
                          </a:solidFill>
                          <a:effectLst/>
                          <a:latin typeface="Calibri" panose="020F0502020204030204" pitchFamily="34" charset="0"/>
                        </a:rPr>
                        <a:t>RBM-A0961GUL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Calibri" panose="020F0502020204030204" pitchFamily="34" charset="0"/>
                        </a:rPr>
                        <a:t>1/2" x 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rowSpan="2">
                  <a:txBody>
                    <a:bodyPr/>
                    <a:lstStyle/>
                    <a:p>
                      <a:pPr algn="l" fontAlgn="ctr"/>
                      <a:r>
                        <a:rPr lang="en-US" sz="900" b="0" i="0" u="none" strike="noStrike">
                          <a:solidFill>
                            <a:srgbClr val="000000"/>
                          </a:solidFill>
                          <a:effectLst/>
                          <a:latin typeface="Calibri" panose="020F0502020204030204" pitchFamily="34" charset="0"/>
                        </a:rPr>
                        <a:t>RBM-A1921GUL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Calibri" panose="020F0502020204030204" pitchFamily="34" charset="0"/>
                        </a:rPr>
                        <a:t>5/8" x 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pic>
        <p:nvPicPr>
          <p:cNvPr id="8" name="Picture 7"/>
          <p:cNvPicPr>
            <a:picLocks noChangeAspect="1"/>
          </p:cNvPicPr>
          <p:nvPr/>
        </p:nvPicPr>
        <p:blipFill>
          <a:blip r:embed="rId3"/>
          <a:stretch>
            <a:fillRect/>
          </a:stretch>
        </p:blipFill>
        <p:spPr>
          <a:xfrm>
            <a:off x="4020312" y="882728"/>
            <a:ext cx="4999863" cy="3979739"/>
          </a:xfrm>
          <a:prstGeom prst="rect">
            <a:avLst/>
          </a:prstGeom>
        </p:spPr>
      </p:pic>
      <p:cxnSp>
        <p:nvCxnSpPr>
          <p:cNvPr id="6" name="Straight Arrow Connector 5"/>
          <p:cNvCxnSpPr/>
          <p:nvPr/>
        </p:nvCxnSpPr>
        <p:spPr>
          <a:xfrm>
            <a:off x="3663696" y="1889760"/>
            <a:ext cx="3901440" cy="1347216"/>
          </a:xfrm>
          <a:prstGeom prst="straightConnector1">
            <a:avLst/>
          </a:prstGeom>
          <a:ln>
            <a:solidFill>
              <a:srgbClr val="339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20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114300" y="1163421"/>
            <a:ext cx="8826500" cy="1882542"/>
          </a:xfrm>
          <a:prstGeom prst="rect">
            <a:avLst/>
          </a:prstGeom>
          <a:ln>
            <a:solidFill>
              <a:schemeClr val="tx1"/>
            </a:solidFill>
          </a:ln>
        </p:spPr>
      </p:pic>
      <p:sp>
        <p:nvSpPr>
          <p:cNvPr id="3" name="Text Placeholder 2"/>
          <p:cNvSpPr>
            <a:spLocks noGrp="1"/>
          </p:cNvSpPr>
          <p:nvPr>
            <p:ph type="body" sz="quarter" idx="11"/>
          </p:nvPr>
        </p:nvSpPr>
        <p:spPr/>
        <p:txBody>
          <a:bodyPr/>
          <a:lstStyle/>
          <a:p>
            <a:r>
              <a:rPr lang="en-US" dirty="0" smtClean="0"/>
              <a:t>Piping – Gas and Liquid to “IDU”</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60299718"/>
              </p:ext>
            </p:extLst>
          </p:nvPr>
        </p:nvGraphicFramePr>
        <p:xfrm>
          <a:off x="2690746" y="3442690"/>
          <a:ext cx="3378200" cy="1343025"/>
        </p:xfrm>
        <a:graphic>
          <a:graphicData uri="http://schemas.openxmlformats.org/drawingml/2006/table">
            <a:tbl>
              <a:tblPr/>
              <a:tblGrid>
                <a:gridCol w="609600"/>
                <a:gridCol w="787400"/>
                <a:gridCol w="704850"/>
                <a:gridCol w="561975"/>
                <a:gridCol w="714375"/>
              </a:tblGrid>
              <a:tr h="200025">
                <a:tc gridSpan="3">
                  <a:txBody>
                    <a:bodyPr/>
                    <a:lstStyle/>
                    <a:p>
                      <a:pPr algn="ctr" fontAlgn="b"/>
                      <a:r>
                        <a:rPr lang="en-US" sz="1100" b="1" i="0" u="none" strike="noStrike" dirty="0" err="1">
                          <a:solidFill>
                            <a:srgbClr val="000000"/>
                          </a:solidFill>
                          <a:effectLst/>
                          <a:latin typeface="Calibri" panose="020F0502020204030204" pitchFamily="34" charset="0"/>
                        </a:rPr>
                        <a:t>Dx</a:t>
                      </a:r>
                      <a:r>
                        <a:rPr lang="en-US" sz="1100" b="1" i="0" u="none" strike="noStrike" dirty="0">
                          <a:solidFill>
                            <a:srgbClr val="000000"/>
                          </a:solidFill>
                          <a:effectLst/>
                          <a:latin typeface="Calibri" panose="020F0502020204030204" pitchFamily="34" charset="0"/>
                        </a:rPr>
                        <a:t>-Coil Capacity Code (</a:t>
                      </a:r>
                      <a:r>
                        <a:rPr lang="en-US" sz="1100" b="1" i="0" u="none" strike="noStrike" dirty="0" err="1">
                          <a:solidFill>
                            <a:srgbClr val="000000"/>
                          </a:solidFill>
                          <a:effectLst/>
                          <a:latin typeface="Calibri" panose="020F0502020204030204" pitchFamily="34" charset="0"/>
                        </a:rPr>
                        <a:t>kBtuh</a:t>
                      </a:r>
                      <a:r>
                        <a:rPr lang="en-US" sz="1100" b="1" i="0" u="none" strike="noStrike" dirty="0">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100" b="1" i="0" u="none" strike="noStrike">
                          <a:solidFill>
                            <a:srgbClr val="000000"/>
                          </a:solidFill>
                          <a:effectLst/>
                          <a:latin typeface="Calibri" panose="020F0502020204030204" pitchFamily="34" charset="0"/>
                        </a:rPr>
                        <a:t>Gas Side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Liquid Side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2">
                  <a:txBody>
                    <a:bodyPr/>
                    <a:lstStyle/>
                    <a:p>
                      <a:pPr algn="ctr" fontAlgn="ctr"/>
                      <a:r>
                        <a:rPr lang="en-US"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100" b="0" i="0" u="none" strike="noStrike" dirty="0">
                          <a:solidFill>
                            <a:srgbClr val="000000"/>
                          </a:solidFill>
                          <a:effectLst/>
                          <a:latin typeface="Calibri" panose="020F0502020204030204" pitchFamily="34" charset="0"/>
                        </a:rPr>
                        <a:t>Actual Pipe Length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49ft or less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Φ3/8”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Over 49ft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Calibri" panose="020F0502020204030204" pitchFamily="34" charset="0"/>
                        </a:rPr>
                        <a:t>Φ1/2”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gridSpan="3">
                  <a:txBody>
                    <a:bodyPr/>
                    <a:lstStyle/>
                    <a:p>
                      <a:pPr algn="ctr" fontAlgn="b"/>
                      <a:r>
                        <a:rPr lang="en-US" sz="1100" b="0" i="0" u="none" strike="noStrike">
                          <a:solidFill>
                            <a:srgbClr val="000000"/>
                          </a:solidFill>
                          <a:effectLst/>
                          <a:latin typeface="Calibri" panose="020F0502020204030204" pitchFamily="34" charset="0"/>
                        </a:rPr>
                        <a:t>15.4 to 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l-GR" sz="1100" b="0" i="0" u="none" strike="noStrike">
                          <a:solidFill>
                            <a:srgbClr val="000000"/>
                          </a:solidFill>
                          <a:effectLst/>
                          <a:latin typeface="Calibri" panose="020F0502020204030204" pitchFamily="34" charset="0"/>
                        </a:rPr>
                        <a:t>Φ1/2”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gridSpan="3">
                  <a:txBody>
                    <a:bodyPr/>
                    <a:lstStyle/>
                    <a:p>
                      <a:pPr algn="ctr" fontAlgn="b"/>
                      <a:r>
                        <a:rPr lang="en-US" sz="1100" b="0" i="0" u="none" strike="noStrike">
                          <a:solidFill>
                            <a:srgbClr val="000000"/>
                          </a:solidFill>
                          <a:effectLst/>
                          <a:latin typeface="Calibri" panose="020F0502020204030204" pitchFamily="34" charset="0"/>
                        </a:rPr>
                        <a:t>21 to 60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l-GR" sz="1100" b="0" i="0" u="none" strike="noStrike">
                          <a:solidFill>
                            <a:srgbClr val="000000"/>
                          </a:solidFill>
                          <a:effectLst/>
                          <a:latin typeface="Calibri" panose="020F0502020204030204" pitchFamily="34" charset="0"/>
                        </a:rPr>
                        <a:t>Φ5/8”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gridSpan="3">
                  <a:txBody>
                    <a:bodyPr/>
                    <a:lstStyle/>
                    <a:p>
                      <a:pPr algn="ctr" fontAlgn="b"/>
                      <a:r>
                        <a:rPr lang="en-US" sz="1100" b="0" i="0" u="none" strike="noStrike">
                          <a:solidFill>
                            <a:srgbClr val="000000"/>
                          </a:solidFill>
                          <a:effectLst/>
                          <a:latin typeface="Calibri" panose="020F0502020204030204" pitchFamily="34" charset="0"/>
                        </a:rPr>
                        <a:t>72 to 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l-GR" sz="1100" b="0" i="0" u="none" strike="noStrike">
                          <a:solidFill>
                            <a:srgbClr val="000000"/>
                          </a:solidFill>
                          <a:effectLst/>
                          <a:latin typeface="Calibri" panose="020F0502020204030204" pitchFamily="34" charset="0"/>
                        </a:rPr>
                        <a:t>Φ7/8”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a:solidFill>
                            <a:srgbClr val="000000"/>
                          </a:solidFill>
                          <a:effectLst/>
                          <a:latin typeface="Calibri" panose="020F0502020204030204" pitchFamily="34" charset="0"/>
                        </a:rPr>
                        <a:t>Φ1/2”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gridSpan="3">
                  <a:txBody>
                    <a:bodyPr/>
                    <a:lstStyle/>
                    <a:p>
                      <a:pPr algn="ctr" fontAlgn="b"/>
                      <a:r>
                        <a:rPr lang="en-US" sz="1100" b="0" i="0" u="none" strike="noStrike">
                          <a:solidFill>
                            <a:srgbClr val="000000"/>
                          </a:solidFill>
                          <a:effectLst/>
                          <a:latin typeface="Calibri" panose="020F0502020204030204" pitchFamily="34" charset="0"/>
                        </a:rPr>
                        <a:t>168 to 192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l-GR" sz="1100" b="0" i="0" u="none" strike="noStrike">
                          <a:solidFill>
                            <a:srgbClr val="000000"/>
                          </a:solidFill>
                          <a:effectLst/>
                          <a:latin typeface="Calibri" panose="020F0502020204030204" pitchFamily="34" charset="0"/>
                        </a:rPr>
                        <a:t>Φ1-1/8”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Calibri" panose="020F0502020204030204" pitchFamily="34" charset="0"/>
                        </a:rPr>
                        <a:t>Φ5/8”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48" name="Straight Arrow Connector 47"/>
          <p:cNvCxnSpPr/>
          <p:nvPr/>
        </p:nvCxnSpPr>
        <p:spPr>
          <a:xfrm flipV="1">
            <a:off x="5626100" y="2995613"/>
            <a:ext cx="231775" cy="403713"/>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flipV="1">
            <a:off x="5076031" y="2933700"/>
            <a:ext cx="81757" cy="46562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804223" y="1367541"/>
            <a:ext cx="1077234" cy="230832"/>
          </a:xfrm>
          <a:prstGeom prst="rect">
            <a:avLst/>
          </a:prstGeom>
          <a:noFill/>
          <a:ln>
            <a:noFill/>
          </a:ln>
        </p:spPr>
        <p:txBody>
          <a:bodyPr wrap="square" rtlCol="0">
            <a:spAutoFit/>
          </a:bodyPr>
          <a:lstStyle/>
          <a:p>
            <a:r>
              <a:rPr lang="en-US" sz="900" dirty="0" smtClean="0">
                <a:solidFill>
                  <a:srgbClr val="FFC000"/>
                </a:solidFill>
              </a:rPr>
              <a:t>16 feet maximum</a:t>
            </a:r>
            <a:endParaRPr lang="en-US" sz="900" dirty="0">
              <a:solidFill>
                <a:srgbClr val="FFC000"/>
              </a:solidFill>
            </a:endParaRPr>
          </a:p>
        </p:txBody>
      </p:sp>
      <p:cxnSp>
        <p:nvCxnSpPr>
          <p:cNvPr id="9" name="Straight Arrow Connector 8"/>
          <p:cNvCxnSpPr/>
          <p:nvPr/>
        </p:nvCxnSpPr>
        <p:spPr>
          <a:xfrm flipH="1">
            <a:off x="5504689" y="1598373"/>
            <a:ext cx="353186" cy="111011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71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274320" y="992910"/>
            <a:ext cx="7997952" cy="3372744"/>
          </a:xfrm>
          <a:prstGeom prst="rect">
            <a:avLst/>
          </a:prstGeom>
        </p:spPr>
      </p:pic>
      <p:sp>
        <p:nvSpPr>
          <p:cNvPr id="3" name="Text Placeholder 2"/>
          <p:cNvSpPr>
            <a:spLocks noGrp="1"/>
          </p:cNvSpPr>
          <p:nvPr>
            <p:ph type="body" sz="quarter" idx="11"/>
          </p:nvPr>
        </p:nvSpPr>
        <p:spPr/>
        <p:txBody>
          <a:bodyPr/>
          <a:lstStyle/>
          <a:p>
            <a:r>
              <a:rPr lang="en-US" dirty="0" smtClean="0"/>
              <a:t>Coil Sensors Schematic</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sp>
        <p:nvSpPr>
          <p:cNvPr id="49" name="Rectangle 48"/>
          <p:cNvSpPr/>
          <p:nvPr/>
        </p:nvSpPr>
        <p:spPr>
          <a:xfrm>
            <a:off x="2749296" y="3505200"/>
            <a:ext cx="579120" cy="2804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185672" y="3639312"/>
            <a:ext cx="408432" cy="219456"/>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828544" y="3602736"/>
            <a:ext cx="408432" cy="182880"/>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038088" y="3639312"/>
            <a:ext cx="408432" cy="182880"/>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86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Coil Sensor Holders</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7" name="Picture 6"/>
          <p:cNvPicPr>
            <a:picLocks noChangeAspect="1"/>
          </p:cNvPicPr>
          <p:nvPr/>
        </p:nvPicPr>
        <p:blipFill>
          <a:blip r:embed="rId3"/>
          <a:stretch>
            <a:fillRect/>
          </a:stretch>
        </p:blipFill>
        <p:spPr>
          <a:xfrm>
            <a:off x="512063" y="939879"/>
            <a:ext cx="5672147" cy="2755144"/>
          </a:xfrm>
          <a:prstGeom prst="rect">
            <a:avLst/>
          </a:prstGeom>
        </p:spPr>
      </p:pic>
      <p:grpSp>
        <p:nvGrpSpPr>
          <p:cNvPr id="13" name="Group 12"/>
          <p:cNvGrpSpPr/>
          <p:nvPr/>
        </p:nvGrpSpPr>
        <p:grpSpPr>
          <a:xfrm>
            <a:off x="7070552" y="2936518"/>
            <a:ext cx="1693058" cy="1836649"/>
            <a:chOff x="7070552" y="2936518"/>
            <a:chExt cx="1693058" cy="1836649"/>
          </a:xfrm>
        </p:grpSpPr>
        <p:sp>
          <p:nvSpPr>
            <p:cNvPr id="4" name="TextBox 3"/>
            <p:cNvSpPr txBox="1"/>
            <p:nvPr/>
          </p:nvSpPr>
          <p:spPr>
            <a:xfrm>
              <a:off x="7231433" y="2936518"/>
              <a:ext cx="1376304" cy="369332"/>
            </a:xfrm>
            <a:prstGeom prst="rect">
              <a:avLst/>
            </a:prstGeom>
            <a:noFill/>
          </p:spPr>
          <p:txBody>
            <a:bodyPr wrap="square" rtlCol="0">
              <a:spAutoFit/>
            </a:bodyPr>
            <a:lstStyle/>
            <a:p>
              <a:r>
                <a:rPr lang="en-US" sz="900" dirty="0" smtClean="0"/>
                <a:t>TA (Return Air Sensor) mounted at inlet of coil</a:t>
              </a:r>
              <a:endParaRPr lang="en-US" sz="9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552" y="3305850"/>
              <a:ext cx="1693058" cy="14673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1" name="Picture 10"/>
          <p:cNvPicPr>
            <a:picLocks noChangeAspect="1"/>
          </p:cNvPicPr>
          <p:nvPr/>
        </p:nvPicPr>
        <p:blipFill>
          <a:blip r:embed="rId5"/>
          <a:stretch>
            <a:fillRect/>
          </a:stretch>
        </p:blipFill>
        <p:spPr>
          <a:xfrm>
            <a:off x="307544" y="3920790"/>
            <a:ext cx="1631260" cy="852377"/>
          </a:xfrm>
          <a:prstGeom prst="rect">
            <a:avLst/>
          </a:prstGeom>
        </p:spPr>
      </p:pic>
      <p:sp>
        <p:nvSpPr>
          <p:cNvPr id="12" name="TextBox 11"/>
          <p:cNvSpPr txBox="1"/>
          <p:nvPr/>
        </p:nvSpPr>
        <p:spPr>
          <a:xfrm>
            <a:off x="1317036" y="4541824"/>
            <a:ext cx="2103928" cy="369332"/>
          </a:xfrm>
          <a:prstGeom prst="rect">
            <a:avLst/>
          </a:prstGeom>
          <a:noFill/>
        </p:spPr>
        <p:txBody>
          <a:bodyPr wrap="square" rtlCol="0">
            <a:spAutoFit/>
          </a:bodyPr>
          <a:lstStyle/>
          <a:p>
            <a:pPr marL="228600" indent="-228600">
              <a:buAutoNum type="arabicPeriod"/>
            </a:pPr>
            <a:r>
              <a:rPr lang="en-US" sz="900" dirty="0" smtClean="0"/>
              <a:t>Most sensitive part of sensor</a:t>
            </a:r>
          </a:p>
          <a:p>
            <a:pPr marL="228600" indent="-228600">
              <a:buAutoNum type="arabicPeriod"/>
            </a:pPr>
            <a:r>
              <a:rPr lang="en-US" sz="900" dirty="0" smtClean="0"/>
              <a:t>Maximize contact with pipe</a:t>
            </a:r>
            <a:endParaRPr lang="en-US" sz="900" dirty="0"/>
          </a:p>
        </p:txBody>
      </p:sp>
    </p:spTree>
    <p:extLst>
      <p:ext uri="{BB962C8B-B14F-4D97-AF65-F5344CB8AC3E}">
        <p14:creationId xmlns:p14="http://schemas.microsoft.com/office/powerpoint/2010/main" val="66098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2178" y="1000429"/>
            <a:ext cx="4147882" cy="2182687"/>
            <a:chOff x="3614205" y="2493508"/>
            <a:chExt cx="4147882" cy="2182687"/>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205" y="2518431"/>
              <a:ext cx="4147882" cy="215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385851" y="2493508"/>
              <a:ext cx="3315276" cy="230832"/>
            </a:xfrm>
            <a:prstGeom prst="rect">
              <a:avLst/>
            </a:prstGeom>
            <a:noFill/>
          </p:spPr>
          <p:txBody>
            <a:bodyPr wrap="square" rtlCol="0">
              <a:spAutoFit/>
            </a:bodyPr>
            <a:lstStyle/>
            <a:p>
              <a:r>
                <a:rPr lang="en-US" sz="900" b="1" dirty="0" smtClean="0"/>
                <a:t>RA Controller (TCB-IFDA1GUL) Terminal Blocks</a:t>
              </a:r>
              <a:endParaRPr lang="en-US" sz="900" b="1" dirty="0"/>
            </a:p>
          </p:txBody>
        </p:sp>
      </p:grpSp>
      <p:sp>
        <p:nvSpPr>
          <p:cNvPr id="3" name="Text Placeholder 2"/>
          <p:cNvSpPr>
            <a:spLocks noGrp="1"/>
          </p:cNvSpPr>
          <p:nvPr>
            <p:ph type="body" sz="quarter" idx="11"/>
          </p:nvPr>
        </p:nvSpPr>
        <p:spPr/>
        <p:txBody>
          <a:bodyPr/>
          <a:lstStyle/>
          <a:p>
            <a:r>
              <a:rPr lang="en-US" dirty="0" smtClean="0"/>
              <a:t>Power Wiring</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032" y="884878"/>
            <a:ext cx="2920230" cy="3967538"/>
          </a:xfrm>
          <a:prstGeom prst="rect">
            <a:avLst/>
          </a:prstGeom>
        </p:spPr>
      </p:pic>
      <p:sp>
        <p:nvSpPr>
          <p:cNvPr id="6" name="TextBox 5"/>
          <p:cNvSpPr txBox="1"/>
          <p:nvPr/>
        </p:nvSpPr>
        <p:spPr>
          <a:xfrm>
            <a:off x="2962788" y="4301341"/>
            <a:ext cx="2172977" cy="507831"/>
          </a:xfrm>
          <a:prstGeom prst="rect">
            <a:avLst/>
          </a:prstGeom>
          <a:noFill/>
          <a:ln>
            <a:solidFill>
              <a:srgbClr val="00B0F0"/>
            </a:solidFill>
          </a:ln>
        </p:spPr>
        <p:txBody>
          <a:bodyPr wrap="square" rtlCol="0">
            <a:spAutoFit/>
          </a:bodyPr>
          <a:lstStyle/>
          <a:p>
            <a:r>
              <a:rPr lang="en-US" sz="900" dirty="0" smtClean="0"/>
              <a:t>Power Supply:  208/230VAC 1ph 60Hz</a:t>
            </a:r>
          </a:p>
          <a:p>
            <a:r>
              <a:rPr lang="en-US" sz="900" dirty="0" smtClean="0"/>
              <a:t>MCA:  0.4A</a:t>
            </a:r>
          </a:p>
          <a:p>
            <a:r>
              <a:rPr lang="en-US" sz="900" dirty="0" smtClean="0"/>
              <a:t>MOCP:  15A</a:t>
            </a:r>
            <a:endParaRPr lang="en-US" sz="900" dirty="0"/>
          </a:p>
        </p:txBody>
      </p:sp>
      <p:cxnSp>
        <p:nvCxnSpPr>
          <p:cNvPr id="14" name="Straight Arrow Connector 13"/>
          <p:cNvCxnSpPr/>
          <p:nvPr/>
        </p:nvCxnSpPr>
        <p:spPr>
          <a:xfrm flipV="1">
            <a:off x="3898009" y="3146486"/>
            <a:ext cx="0" cy="1041466"/>
          </a:xfrm>
          <a:prstGeom prst="straightConnector1">
            <a:avLst/>
          </a:prstGeom>
          <a:ln w="38100">
            <a:solidFill>
              <a:srgbClr val="3399FF"/>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623225" y="2028260"/>
            <a:ext cx="522514" cy="1065575"/>
          </a:xfrm>
          <a:prstGeom prst="rect">
            <a:avLst/>
          </a:prstGeom>
          <a:noFill/>
          <a:ln w="28575">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760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2179" y="1000430"/>
            <a:ext cx="4147882" cy="2182687"/>
            <a:chOff x="3614205" y="2493508"/>
            <a:chExt cx="4147882" cy="2182687"/>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205" y="2518431"/>
              <a:ext cx="4147882" cy="215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385851" y="2493508"/>
              <a:ext cx="3315276" cy="230832"/>
            </a:xfrm>
            <a:prstGeom prst="rect">
              <a:avLst/>
            </a:prstGeom>
            <a:noFill/>
          </p:spPr>
          <p:txBody>
            <a:bodyPr wrap="square" rtlCol="0">
              <a:spAutoFit/>
            </a:bodyPr>
            <a:lstStyle/>
            <a:p>
              <a:pPr defTabSz="685800"/>
              <a:r>
                <a:rPr lang="en-US" sz="900" b="1" dirty="0">
                  <a:solidFill>
                    <a:prstClr val="black"/>
                  </a:solidFill>
                </a:rPr>
                <a:t>RA Controller (TCB-IFDA1GUL) Terminal Blocks</a:t>
              </a:r>
            </a:p>
          </p:txBody>
        </p:sp>
      </p:grpSp>
      <p:sp>
        <p:nvSpPr>
          <p:cNvPr id="11" name="Rectangle 10"/>
          <p:cNvSpPr/>
          <p:nvPr/>
        </p:nvSpPr>
        <p:spPr>
          <a:xfrm>
            <a:off x="1971676" y="1837750"/>
            <a:ext cx="789781" cy="1178999"/>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15" name="Rectangle 14"/>
          <p:cNvSpPr/>
          <p:nvPr/>
        </p:nvSpPr>
        <p:spPr>
          <a:xfrm>
            <a:off x="2777197" y="1837750"/>
            <a:ext cx="539885" cy="1178999"/>
          </a:xfrm>
          <a:prstGeom prst="rect">
            <a:avLst/>
          </a:pr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22" name="Rectangle 21"/>
          <p:cNvSpPr/>
          <p:nvPr/>
        </p:nvSpPr>
        <p:spPr>
          <a:xfrm>
            <a:off x="3452022" y="2619785"/>
            <a:ext cx="133349" cy="497271"/>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3" name="Text Placeholder 2"/>
          <p:cNvSpPr>
            <a:spLocks noGrp="1"/>
          </p:cNvSpPr>
          <p:nvPr>
            <p:ph type="body" sz="quarter" idx="11"/>
          </p:nvPr>
        </p:nvSpPr>
        <p:spPr/>
        <p:txBody>
          <a:bodyPr/>
          <a:lstStyle/>
          <a:p>
            <a:r>
              <a:rPr lang="en-US" dirty="0" smtClean="0"/>
              <a:t>Control Wiring – Required Connections</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275" y="882904"/>
            <a:ext cx="2920230" cy="3967538"/>
          </a:xfrm>
          <a:prstGeom prst="rect">
            <a:avLst/>
          </a:prstGeom>
        </p:spPr>
      </p:pic>
      <p:sp>
        <p:nvSpPr>
          <p:cNvPr id="6" name="TextBox 5"/>
          <p:cNvSpPr txBox="1"/>
          <p:nvPr/>
        </p:nvSpPr>
        <p:spPr>
          <a:xfrm>
            <a:off x="1778510" y="3247366"/>
            <a:ext cx="754947" cy="230832"/>
          </a:xfrm>
          <a:prstGeom prst="rect">
            <a:avLst/>
          </a:prstGeom>
          <a:noFill/>
          <a:ln>
            <a:noFill/>
          </a:ln>
        </p:spPr>
        <p:txBody>
          <a:bodyPr wrap="square" rtlCol="0">
            <a:spAutoFit/>
          </a:bodyPr>
          <a:lstStyle/>
          <a:p>
            <a:pPr defTabSz="685800"/>
            <a:r>
              <a:rPr lang="en-US" sz="900" dirty="0">
                <a:solidFill>
                  <a:prstClr val="black"/>
                </a:solidFill>
              </a:rPr>
              <a:t>PMV Wires</a:t>
            </a:r>
          </a:p>
        </p:txBody>
      </p:sp>
      <p:cxnSp>
        <p:nvCxnSpPr>
          <p:cNvPr id="12" name="Straight Arrow Connector 11"/>
          <p:cNvCxnSpPr/>
          <p:nvPr/>
        </p:nvCxnSpPr>
        <p:spPr>
          <a:xfrm flipH="1" flipV="1">
            <a:off x="2482089" y="3070410"/>
            <a:ext cx="960" cy="3076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98432" y="3786131"/>
            <a:ext cx="1077234" cy="230832"/>
          </a:xfrm>
          <a:prstGeom prst="rect">
            <a:avLst/>
          </a:prstGeom>
          <a:noFill/>
          <a:ln>
            <a:noFill/>
          </a:ln>
        </p:spPr>
        <p:txBody>
          <a:bodyPr wrap="square" rtlCol="0">
            <a:spAutoFit/>
          </a:bodyPr>
          <a:lstStyle/>
          <a:p>
            <a:pPr defTabSz="685800"/>
            <a:r>
              <a:rPr lang="en-US" sz="900" dirty="0">
                <a:solidFill>
                  <a:prstClr val="black"/>
                </a:solidFill>
              </a:rPr>
              <a:t>TC1,TC2,TCJ,TA</a:t>
            </a:r>
          </a:p>
        </p:txBody>
      </p:sp>
      <p:cxnSp>
        <p:nvCxnSpPr>
          <p:cNvPr id="20" name="Straight Arrow Connector 19"/>
          <p:cNvCxnSpPr/>
          <p:nvPr/>
        </p:nvCxnSpPr>
        <p:spPr>
          <a:xfrm flipV="1">
            <a:off x="3061023" y="3070410"/>
            <a:ext cx="0" cy="71572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27402" y="2631692"/>
            <a:ext cx="101599" cy="366303"/>
          </a:xfrm>
          <a:prstGeom prst="rect">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23" name="TextBox 22"/>
          <p:cNvSpPr txBox="1"/>
          <p:nvPr/>
        </p:nvSpPr>
        <p:spPr>
          <a:xfrm>
            <a:off x="3429001" y="3793205"/>
            <a:ext cx="741818" cy="230832"/>
          </a:xfrm>
          <a:prstGeom prst="rect">
            <a:avLst/>
          </a:prstGeom>
          <a:noFill/>
          <a:ln>
            <a:noFill/>
          </a:ln>
        </p:spPr>
        <p:txBody>
          <a:bodyPr wrap="square" rtlCol="0">
            <a:spAutoFit/>
          </a:bodyPr>
          <a:lstStyle/>
          <a:p>
            <a:pPr defTabSz="685800"/>
            <a:r>
              <a:rPr lang="en-US" sz="900" dirty="0">
                <a:solidFill>
                  <a:prstClr val="black"/>
                </a:solidFill>
              </a:rPr>
              <a:t>U1/U2 Bus</a:t>
            </a:r>
          </a:p>
        </p:txBody>
      </p:sp>
      <p:cxnSp>
        <p:nvCxnSpPr>
          <p:cNvPr id="24" name="Straight Arrow Connector 23"/>
          <p:cNvCxnSpPr/>
          <p:nvPr/>
        </p:nvCxnSpPr>
        <p:spPr>
          <a:xfrm flipV="1">
            <a:off x="3537900" y="3159126"/>
            <a:ext cx="0" cy="62700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24039" y="4158155"/>
            <a:ext cx="655965" cy="230832"/>
          </a:xfrm>
          <a:prstGeom prst="rect">
            <a:avLst/>
          </a:prstGeom>
          <a:noFill/>
          <a:ln>
            <a:noFill/>
          </a:ln>
        </p:spPr>
        <p:txBody>
          <a:bodyPr wrap="square" rtlCol="0">
            <a:spAutoFit/>
          </a:bodyPr>
          <a:lstStyle/>
          <a:p>
            <a:pPr defTabSz="685800"/>
            <a:r>
              <a:rPr lang="en-US" sz="900" dirty="0">
                <a:solidFill>
                  <a:prstClr val="black"/>
                </a:solidFill>
              </a:rPr>
              <a:t>A/B Bus</a:t>
            </a:r>
          </a:p>
        </p:txBody>
      </p:sp>
      <p:cxnSp>
        <p:nvCxnSpPr>
          <p:cNvPr id="27" name="Straight Arrow Connector 26"/>
          <p:cNvCxnSpPr/>
          <p:nvPr/>
        </p:nvCxnSpPr>
        <p:spPr>
          <a:xfrm flipH="1" flipV="1">
            <a:off x="3378201" y="3016749"/>
            <a:ext cx="16540" cy="110400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42758" y="1508821"/>
            <a:ext cx="133626" cy="579480"/>
          </a:xfrm>
          <a:prstGeom prst="rect">
            <a:avLst/>
          </a:prstGeom>
          <a:solidFill>
            <a:schemeClr val="bg1"/>
          </a:solidFill>
          <a:ln>
            <a:solidFill>
              <a:srgbClr val="00B0F0"/>
            </a:solidFill>
          </a:ln>
        </p:spPr>
        <p:txBody>
          <a:bodyPr vert="wordArtVert" wrap="square" lIns="0" tIns="0" rIns="0" bIns="0" rtlCol="0" anchor="ctr" anchorCtr="0">
            <a:spAutoFit/>
          </a:bodyPr>
          <a:lstStyle/>
          <a:p>
            <a:pPr algn="ctr" defTabSz="685800"/>
            <a:r>
              <a:rPr lang="en-US" sz="800" dirty="0">
                <a:solidFill>
                  <a:prstClr val="black"/>
                </a:solidFill>
              </a:rPr>
              <a:t>FAN</a:t>
            </a:r>
          </a:p>
        </p:txBody>
      </p:sp>
      <p:sp>
        <p:nvSpPr>
          <p:cNvPr id="43" name="Rectangle 42"/>
          <p:cNvSpPr/>
          <p:nvPr/>
        </p:nvSpPr>
        <p:spPr>
          <a:xfrm>
            <a:off x="1431135" y="2629312"/>
            <a:ext cx="101599" cy="366303"/>
          </a:xfrm>
          <a:prstGeom prst="rect">
            <a:avLst/>
          </a:prstGeom>
          <a:noFill/>
          <a:ln w="127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44" name="TextBox 43"/>
          <p:cNvSpPr txBox="1"/>
          <p:nvPr/>
        </p:nvSpPr>
        <p:spPr>
          <a:xfrm>
            <a:off x="190947" y="3660054"/>
            <a:ext cx="1327403" cy="507831"/>
          </a:xfrm>
          <a:prstGeom prst="rect">
            <a:avLst/>
          </a:prstGeom>
          <a:noFill/>
          <a:ln>
            <a:noFill/>
          </a:ln>
        </p:spPr>
        <p:txBody>
          <a:bodyPr wrap="square" rtlCol="0">
            <a:spAutoFit/>
          </a:bodyPr>
          <a:lstStyle/>
          <a:p>
            <a:pPr defTabSz="685800"/>
            <a:r>
              <a:rPr lang="en-US" sz="900" dirty="0">
                <a:solidFill>
                  <a:prstClr val="black"/>
                </a:solidFill>
              </a:rPr>
              <a:t>Fan Output from CN60 via Relay KP2 (250VAC, 6A max)</a:t>
            </a:r>
          </a:p>
        </p:txBody>
      </p:sp>
      <p:cxnSp>
        <p:nvCxnSpPr>
          <p:cNvPr id="45" name="Straight Arrow Connector 44"/>
          <p:cNvCxnSpPr/>
          <p:nvPr/>
        </p:nvCxnSpPr>
        <p:spPr>
          <a:xfrm flipV="1">
            <a:off x="1053437" y="3016750"/>
            <a:ext cx="398759" cy="64330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76441" y="1746986"/>
            <a:ext cx="1056293" cy="87280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011" y="2689940"/>
            <a:ext cx="978047" cy="415498"/>
          </a:xfrm>
          <a:prstGeom prst="rect">
            <a:avLst/>
          </a:prstGeom>
          <a:noFill/>
          <a:ln>
            <a:noFill/>
          </a:ln>
        </p:spPr>
        <p:txBody>
          <a:bodyPr wrap="square" rtlCol="0">
            <a:spAutoFit/>
          </a:bodyPr>
          <a:lstStyle/>
          <a:p>
            <a:pPr defTabSz="685800"/>
            <a:r>
              <a:rPr lang="en-US" sz="900" dirty="0">
                <a:solidFill>
                  <a:prstClr val="black"/>
                </a:solidFill>
              </a:rPr>
              <a:t>CN34</a:t>
            </a:r>
          </a:p>
          <a:p>
            <a:pPr defTabSz="685800"/>
            <a:r>
              <a:rPr lang="en-US" sz="600" dirty="0">
                <a:solidFill>
                  <a:prstClr val="black"/>
                </a:solidFill>
              </a:rPr>
              <a:t>(like water input on Verticals</a:t>
            </a:r>
            <a:r>
              <a:rPr lang="en-US" sz="450" dirty="0">
                <a:solidFill>
                  <a:prstClr val="black"/>
                </a:solidFill>
              </a:rPr>
              <a:t>)</a:t>
            </a:r>
          </a:p>
        </p:txBody>
      </p:sp>
      <p:cxnSp>
        <p:nvCxnSpPr>
          <p:cNvPr id="29" name="Straight Arrow Connector 28"/>
          <p:cNvCxnSpPr/>
          <p:nvPr/>
        </p:nvCxnSpPr>
        <p:spPr>
          <a:xfrm flipV="1">
            <a:off x="549920" y="2512194"/>
            <a:ext cx="403116" cy="3051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49920" y="2817297"/>
            <a:ext cx="273952" cy="68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67528" y="2824516"/>
            <a:ext cx="289574" cy="188885"/>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Tree>
    <p:extLst>
      <p:ext uri="{BB962C8B-B14F-4D97-AF65-F5344CB8AC3E}">
        <p14:creationId xmlns:p14="http://schemas.microsoft.com/office/powerpoint/2010/main" val="85222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Control Wiring – Optional Connections</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089" y="920369"/>
            <a:ext cx="2920230" cy="3967538"/>
          </a:xfrm>
          <a:prstGeom prst="rect">
            <a:avLst/>
          </a:prstGeom>
        </p:spPr>
      </p:pic>
      <p:grpSp>
        <p:nvGrpSpPr>
          <p:cNvPr id="35" name="Group 34"/>
          <p:cNvGrpSpPr/>
          <p:nvPr/>
        </p:nvGrpSpPr>
        <p:grpSpPr>
          <a:xfrm>
            <a:off x="132178" y="1000430"/>
            <a:ext cx="4147882" cy="3694039"/>
            <a:chOff x="132178" y="1000429"/>
            <a:chExt cx="4147882" cy="3694039"/>
          </a:xfrm>
        </p:grpSpPr>
        <p:grpSp>
          <p:nvGrpSpPr>
            <p:cNvPr id="17" name="Group 16"/>
            <p:cNvGrpSpPr/>
            <p:nvPr/>
          </p:nvGrpSpPr>
          <p:grpSpPr>
            <a:xfrm>
              <a:off x="132178" y="1000429"/>
              <a:ext cx="4147882" cy="2182687"/>
              <a:chOff x="3614205" y="2493508"/>
              <a:chExt cx="4147882" cy="2182687"/>
            </a:xfrm>
          </p:grpSpPr>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205" y="2518431"/>
                <a:ext cx="4147882" cy="215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385851" y="2493508"/>
                <a:ext cx="3315276" cy="230832"/>
              </a:xfrm>
              <a:prstGeom prst="rect">
                <a:avLst/>
              </a:prstGeom>
              <a:noFill/>
            </p:spPr>
            <p:txBody>
              <a:bodyPr wrap="square" rtlCol="0">
                <a:spAutoFit/>
              </a:bodyPr>
              <a:lstStyle/>
              <a:p>
                <a:pPr defTabSz="685800"/>
                <a:r>
                  <a:rPr lang="en-US" sz="900" b="1" dirty="0">
                    <a:solidFill>
                      <a:prstClr val="black"/>
                    </a:solidFill>
                  </a:rPr>
                  <a:t>RA Controller (TCB-IFDA1GUL) Terminal Blocks</a:t>
                </a:r>
              </a:p>
            </p:txBody>
          </p:sp>
        </p:grpSp>
        <p:sp>
          <p:nvSpPr>
            <p:cNvPr id="16" name="TextBox 15"/>
            <p:cNvSpPr txBox="1"/>
            <p:nvPr/>
          </p:nvSpPr>
          <p:spPr>
            <a:xfrm>
              <a:off x="715391" y="4355914"/>
              <a:ext cx="1077234" cy="338554"/>
            </a:xfrm>
            <a:prstGeom prst="rect">
              <a:avLst/>
            </a:prstGeom>
            <a:noFill/>
            <a:ln>
              <a:noFill/>
            </a:ln>
          </p:spPr>
          <p:txBody>
            <a:bodyPr wrap="square" rtlCol="0">
              <a:spAutoFit/>
            </a:bodyPr>
            <a:lstStyle/>
            <a:p>
              <a:pPr defTabSz="685800"/>
              <a:r>
                <a:rPr lang="en-US" sz="900" dirty="0">
                  <a:solidFill>
                    <a:prstClr val="black"/>
                  </a:solidFill>
                </a:rPr>
                <a:t>CN80 </a:t>
              </a:r>
              <a:r>
                <a:rPr lang="en-US" sz="700" dirty="0">
                  <a:solidFill>
                    <a:prstClr val="black"/>
                  </a:solidFill>
                </a:rPr>
                <a:t>external error </a:t>
              </a:r>
              <a:r>
                <a:rPr lang="en-US" sz="700" dirty="0" smtClean="0">
                  <a:solidFill>
                    <a:prstClr val="black"/>
                  </a:solidFill>
                </a:rPr>
                <a:t>input (Normally-Open)</a:t>
              </a:r>
              <a:endParaRPr lang="en-US" sz="900" dirty="0">
                <a:solidFill>
                  <a:prstClr val="black"/>
                </a:solidFill>
              </a:endParaRPr>
            </a:p>
          </p:txBody>
        </p:sp>
      </p:grpSp>
      <p:sp>
        <p:nvSpPr>
          <p:cNvPr id="28" name="Rectangle 27"/>
          <p:cNvSpPr/>
          <p:nvPr/>
        </p:nvSpPr>
        <p:spPr>
          <a:xfrm>
            <a:off x="1168499" y="2832119"/>
            <a:ext cx="224550" cy="149613"/>
          </a:xfrm>
          <a:prstGeom prst="rect">
            <a:avLst/>
          </a:prstGeom>
          <a:noFill/>
          <a:ln w="127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31" name="TextBox 30"/>
          <p:cNvSpPr txBox="1"/>
          <p:nvPr/>
        </p:nvSpPr>
        <p:spPr>
          <a:xfrm>
            <a:off x="476455" y="1202683"/>
            <a:ext cx="133626" cy="1055982"/>
          </a:xfrm>
          <a:prstGeom prst="rect">
            <a:avLst/>
          </a:prstGeom>
          <a:solidFill>
            <a:schemeClr val="bg1"/>
          </a:solidFill>
          <a:ln>
            <a:solidFill>
              <a:srgbClr val="7030A0"/>
            </a:solidFill>
          </a:ln>
        </p:spPr>
        <p:txBody>
          <a:bodyPr vert="wordArtVert" wrap="square" lIns="0" tIns="0" rIns="0" bIns="0" rtlCol="0" anchor="ctr" anchorCtr="0">
            <a:spAutoFit/>
          </a:bodyPr>
          <a:lstStyle/>
          <a:p>
            <a:pPr algn="ctr" defTabSz="685800"/>
            <a:r>
              <a:rPr lang="en-US" sz="800" dirty="0">
                <a:solidFill>
                  <a:prstClr val="black"/>
                </a:solidFill>
              </a:rPr>
              <a:t>ALARM</a:t>
            </a:r>
          </a:p>
        </p:txBody>
      </p:sp>
      <p:sp>
        <p:nvSpPr>
          <p:cNvPr id="37" name="TextBox 36"/>
          <p:cNvSpPr txBox="1"/>
          <p:nvPr/>
        </p:nvSpPr>
        <p:spPr>
          <a:xfrm>
            <a:off x="211204" y="2531407"/>
            <a:ext cx="513185" cy="461665"/>
          </a:xfrm>
          <a:prstGeom prst="rect">
            <a:avLst/>
          </a:prstGeom>
          <a:noFill/>
          <a:ln>
            <a:noFill/>
          </a:ln>
        </p:spPr>
        <p:txBody>
          <a:bodyPr wrap="square" lIns="0" rIns="0" rtlCol="0">
            <a:spAutoFit/>
          </a:bodyPr>
          <a:lstStyle/>
          <a:p>
            <a:pPr defTabSz="685800"/>
            <a:r>
              <a:rPr lang="en-US" sz="800" dirty="0">
                <a:solidFill>
                  <a:prstClr val="black"/>
                </a:solidFill>
              </a:rPr>
              <a:t>CN61 alarm output</a:t>
            </a:r>
          </a:p>
        </p:txBody>
      </p:sp>
      <p:cxnSp>
        <p:nvCxnSpPr>
          <p:cNvPr id="38" name="Straight Arrow Connector 37"/>
          <p:cNvCxnSpPr/>
          <p:nvPr/>
        </p:nvCxnSpPr>
        <p:spPr>
          <a:xfrm flipV="1">
            <a:off x="533610" y="2255711"/>
            <a:ext cx="0" cy="40652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0080" y="1199728"/>
            <a:ext cx="133626" cy="1055982"/>
          </a:xfrm>
          <a:prstGeom prst="rect">
            <a:avLst/>
          </a:prstGeom>
          <a:solidFill>
            <a:schemeClr val="bg1"/>
          </a:solidFill>
          <a:ln>
            <a:solidFill>
              <a:srgbClr val="00B050"/>
            </a:solidFill>
          </a:ln>
        </p:spPr>
        <p:txBody>
          <a:bodyPr vert="wordArtVert" wrap="square" lIns="0" tIns="0" rIns="0" bIns="0" rtlCol="0" anchor="ctr" anchorCtr="0">
            <a:spAutoFit/>
          </a:bodyPr>
          <a:lstStyle/>
          <a:p>
            <a:pPr algn="ctr" defTabSz="685800"/>
            <a:r>
              <a:rPr lang="en-US" sz="800" dirty="0">
                <a:solidFill>
                  <a:prstClr val="black"/>
                </a:solidFill>
              </a:rPr>
              <a:t>THERMO</a:t>
            </a:r>
          </a:p>
        </p:txBody>
      </p:sp>
      <p:cxnSp>
        <p:nvCxnSpPr>
          <p:cNvPr id="41" name="Straight Arrow Connector 40"/>
          <p:cNvCxnSpPr/>
          <p:nvPr/>
        </p:nvCxnSpPr>
        <p:spPr>
          <a:xfrm flipV="1">
            <a:off x="667236" y="2252757"/>
            <a:ext cx="0" cy="84844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56952" y="1112881"/>
            <a:ext cx="133626" cy="1136143"/>
          </a:xfrm>
          <a:prstGeom prst="rect">
            <a:avLst/>
          </a:prstGeom>
          <a:solidFill>
            <a:schemeClr val="bg1"/>
          </a:solidFill>
          <a:ln>
            <a:solidFill>
              <a:srgbClr val="0070C0"/>
            </a:solidFill>
          </a:ln>
        </p:spPr>
        <p:txBody>
          <a:bodyPr vert="wordArtVert" wrap="square" lIns="0" tIns="0" rIns="0" bIns="0" rtlCol="0" anchor="ctr" anchorCtr="0">
            <a:spAutoFit/>
          </a:bodyPr>
          <a:lstStyle/>
          <a:p>
            <a:pPr algn="ctr" defTabSz="685800"/>
            <a:r>
              <a:rPr lang="en-US" sz="800" dirty="0">
                <a:solidFill>
                  <a:prstClr val="black"/>
                </a:solidFill>
              </a:rPr>
              <a:t>COOL/SEC</a:t>
            </a:r>
          </a:p>
        </p:txBody>
      </p:sp>
      <p:cxnSp>
        <p:nvCxnSpPr>
          <p:cNvPr id="43" name="Straight Arrow Connector 42"/>
          <p:cNvCxnSpPr/>
          <p:nvPr/>
        </p:nvCxnSpPr>
        <p:spPr>
          <a:xfrm flipV="1">
            <a:off x="814108" y="2246068"/>
            <a:ext cx="0" cy="114894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0" y="2985783"/>
            <a:ext cx="974941" cy="230832"/>
          </a:xfrm>
          <a:prstGeom prst="rect">
            <a:avLst/>
          </a:prstGeom>
          <a:noFill/>
          <a:ln>
            <a:noFill/>
          </a:ln>
        </p:spPr>
        <p:txBody>
          <a:bodyPr wrap="square" tIns="0" bIns="0" rtlCol="0">
            <a:spAutoFit/>
          </a:bodyPr>
          <a:lstStyle/>
          <a:p>
            <a:pPr defTabSz="685800"/>
            <a:r>
              <a:rPr lang="en-US" sz="800" dirty="0">
                <a:solidFill>
                  <a:prstClr val="black"/>
                </a:solidFill>
              </a:rPr>
              <a:t>CN82</a:t>
            </a:r>
          </a:p>
          <a:p>
            <a:pPr defTabSz="685800"/>
            <a:r>
              <a:rPr lang="en-US" sz="700" dirty="0">
                <a:solidFill>
                  <a:prstClr val="black"/>
                </a:solidFill>
              </a:rPr>
              <a:t>Thermo-on output</a:t>
            </a:r>
          </a:p>
        </p:txBody>
      </p:sp>
      <p:sp>
        <p:nvSpPr>
          <p:cNvPr id="48" name="TextBox 47"/>
          <p:cNvSpPr txBox="1"/>
          <p:nvPr/>
        </p:nvSpPr>
        <p:spPr>
          <a:xfrm>
            <a:off x="-9544" y="3382308"/>
            <a:ext cx="1025643" cy="338554"/>
          </a:xfrm>
          <a:prstGeom prst="rect">
            <a:avLst/>
          </a:prstGeom>
          <a:noFill/>
          <a:ln>
            <a:noFill/>
          </a:ln>
        </p:spPr>
        <p:txBody>
          <a:bodyPr wrap="square" tIns="0" bIns="0" rtlCol="0">
            <a:spAutoFit/>
          </a:bodyPr>
          <a:lstStyle/>
          <a:p>
            <a:pPr defTabSz="685800"/>
            <a:r>
              <a:rPr lang="en-US" sz="800" dirty="0" smtClean="0">
                <a:solidFill>
                  <a:prstClr val="black"/>
                </a:solidFill>
              </a:rPr>
              <a:t>CN82 </a:t>
            </a:r>
            <a:r>
              <a:rPr lang="en-US" sz="700" dirty="0">
                <a:solidFill>
                  <a:prstClr val="black"/>
                </a:solidFill>
              </a:rPr>
              <a:t>Cooling / Secondary Heating output</a:t>
            </a:r>
          </a:p>
        </p:txBody>
      </p:sp>
      <p:sp>
        <p:nvSpPr>
          <p:cNvPr id="49" name="Rectangle 48"/>
          <p:cNvSpPr/>
          <p:nvPr/>
        </p:nvSpPr>
        <p:spPr>
          <a:xfrm>
            <a:off x="1570473" y="2637516"/>
            <a:ext cx="111466" cy="351055"/>
          </a:xfrm>
          <a:prstGeom prst="rect">
            <a:avLst/>
          </a:prstGeom>
          <a:no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50" name="Rectangle 49"/>
          <p:cNvSpPr/>
          <p:nvPr/>
        </p:nvSpPr>
        <p:spPr>
          <a:xfrm>
            <a:off x="1843367" y="2634341"/>
            <a:ext cx="111466" cy="361811"/>
          </a:xfrm>
          <a:prstGeom prst="rect">
            <a:avLst/>
          </a:prstGeom>
          <a:noFill/>
          <a:ln w="127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51" name="Rectangle 50"/>
          <p:cNvSpPr/>
          <p:nvPr/>
        </p:nvSpPr>
        <p:spPr>
          <a:xfrm>
            <a:off x="1699716" y="2637516"/>
            <a:ext cx="111466" cy="361811"/>
          </a:xfrm>
          <a:prstGeom prst="rect">
            <a:avLst/>
          </a:prstGeom>
          <a:noFill/>
          <a:ln w="127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36" name="Rectangle 35"/>
          <p:cNvSpPr/>
          <p:nvPr/>
        </p:nvSpPr>
        <p:spPr>
          <a:xfrm>
            <a:off x="897828" y="2629882"/>
            <a:ext cx="224550" cy="149613"/>
          </a:xfrm>
          <a:prstGeom prst="rect">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endParaRPr>
          </a:p>
        </p:txBody>
      </p:sp>
      <p:sp>
        <p:nvSpPr>
          <p:cNvPr id="39" name="TextBox 38"/>
          <p:cNvSpPr txBox="1"/>
          <p:nvPr/>
        </p:nvSpPr>
        <p:spPr>
          <a:xfrm>
            <a:off x="1646744" y="2296015"/>
            <a:ext cx="1077234" cy="230832"/>
          </a:xfrm>
          <a:prstGeom prst="rect">
            <a:avLst/>
          </a:prstGeom>
          <a:noFill/>
          <a:ln>
            <a:noFill/>
          </a:ln>
        </p:spPr>
        <p:txBody>
          <a:bodyPr wrap="square" rtlCol="0">
            <a:spAutoFit/>
          </a:bodyPr>
          <a:lstStyle/>
          <a:p>
            <a:pPr defTabSz="685800"/>
            <a:r>
              <a:rPr lang="en-US" sz="900" dirty="0">
                <a:solidFill>
                  <a:prstClr val="black"/>
                </a:solidFill>
              </a:rPr>
              <a:t>CN61</a:t>
            </a:r>
            <a:r>
              <a:rPr lang="en-US" sz="700" dirty="0">
                <a:solidFill>
                  <a:prstClr val="black"/>
                </a:solidFill>
              </a:rPr>
              <a:t> external on/off</a:t>
            </a:r>
            <a:endParaRPr lang="en-US" sz="900" dirty="0">
              <a:solidFill>
                <a:prstClr val="black"/>
              </a:solidFill>
            </a:endParaRPr>
          </a:p>
        </p:txBody>
      </p:sp>
      <p:cxnSp>
        <p:nvCxnSpPr>
          <p:cNvPr id="44" name="Straight Arrow Connector 43"/>
          <p:cNvCxnSpPr/>
          <p:nvPr/>
        </p:nvCxnSpPr>
        <p:spPr>
          <a:xfrm flipH="1">
            <a:off x="1202295" y="2434793"/>
            <a:ext cx="488345" cy="14272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344842" y="3011859"/>
            <a:ext cx="0" cy="134405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54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Control Wiring – Optional Connections</a:t>
            </a:r>
          </a:p>
          <a:p>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032" y="884878"/>
            <a:ext cx="2920230" cy="3967538"/>
          </a:xfrm>
          <a:prstGeom prst="rect">
            <a:avLst/>
          </a:prstGeom>
        </p:spPr>
      </p:pic>
      <p:sp>
        <p:nvSpPr>
          <p:cNvPr id="32" name="TextBox 31"/>
          <p:cNvSpPr txBox="1">
            <a:spLocks noChangeArrowheads="1"/>
          </p:cNvSpPr>
          <p:nvPr/>
        </p:nvSpPr>
        <p:spPr bwMode="auto">
          <a:xfrm>
            <a:off x="1" y="898349"/>
            <a:ext cx="6269831" cy="7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defTabSz="685800">
              <a:buNone/>
            </a:pPr>
            <a:r>
              <a:rPr lang="en-US" altLang="ja-JP" sz="1500" b="1" dirty="0">
                <a:solidFill>
                  <a:srgbClr val="152C73"/>
                </a:solidFill>
              </a:rPr>
              <a:t>Reminder:</a:t>
            </a:r>
          </a:p>
          <a:p>
            <a:pPr marL="214313" indent="-214313" defTabSz="685800"/>
            <a:r>
              <a:rPr lang="en-US" altLang="ja-JP" sz="1050" b="1" dirty="0">
                <a:solidFill>
                  <a:srgbClr val="152C73"/>
                </a:solidFill>
              </a:rPr>
              <a:t>C1,C2 uses familiar CN61 External On/Off input</a:t>
            </a:r>
          </a:p>
          <a:p>
            <a:pPr marL="214313" indent="-214313" defTabSz="685800"/>
            <a:r>
              <a:rPr lang="en-US" altLang="ja-JP" sz="1050" b="1" dirty="0">
                <a:solidFill>
                  <a:srgbClr val="152C73"/>
                </a:solidFill>
              </a:rPr>
              <a:t>Jumper J01 should be clipped for “switch” behavior; else “pulse” behavior.</a:t>
            </a:r>
            <a:endParaRPr lang="en-US" altLang="ja-JP" sz="1350" b="1" dirty="0">
              <a:solidFill>
                <a:srgbClr val="152C73"/>
              </a:solidFill>
            </a:endParaRPr>
          </a:p>
        </p:txBody>
      </p:sp>
      <p:grpSp>
        <p:nvGrpSpPr>
          <p:cNvPr id="8" name="Group 7"/>
          <p:cNvGrpSpPr/>
          <p:nvPr/>
        </p:nvGrpSpPr>
        <p:grpSpPr>
          <a:xfrm>
            <a:off x="278610" y="1671998"/>
            <a:ext cx="2328862" cy="3105149"/>
            <a:chOff x="252942" y="2229331"/>
            <a:chExt cx="3105149" cy="4140198"/>
          </a:xfrm>
        </p:grpSpPr>
        <p:pic>
          <p:nvPicPr>
            <p:cNvPr id="30" name="Picture 2" descr="C:\Users\cbs2031\Desktop\Tech Support Documents\1- Jobsite Visit Data\4 - TEC\Brain Tree\Pictures\IMG_6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942" y="2229331"/>
              <a:ext cx="3105149" cy="4140198"/>
            </a:xfrm>
            <a:prstGeom prst="rect">
              <a:avLst/>
            </a:prstGeom>
            <a:solidFill>
              <a:srgbClr val="FFFFFF"/>
            </a:solidFill>
            <a:ln w="57150">
              <a:solidFill>
                <a:schemeClr val="accent1"/>
              </a:solidFill>
            </a:ln>
            <a:extLst/>
          </p:spPr>
        </p:pic>
        <p:sp>
          <p:nvSpPr>
            <p:cNvPr id="34" name="Oval 33"/>
            <p:cNvSpPr/>
            <p:nvPr/>
          </p:nvSpPr>
          <p:spPr>
            <a:xfrm>
              <a:off x="442912" y="4281968"/>
              <a:ext cx="524406" cy="52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grpSp>
        <p:nvGrpSpPr>
          <p:cNvPr id="7" name="Group 6"/>
          <p:cNvGrpSpPr/>
          <p:nvPr/>
        </p:nvGrpSpPr>
        <p:grpSpPr>
          <a:xfrm>
            <a:off x="2867024" y="1687453"/>
            <a:ext cx="2314610" cy="3086147"/>
            <a:chOff x="4212165" y="2233004"/>
            <a:chExt cx="3086147" cy="4114862"/>
          </a:xfrm>
        </p:grpSpPr>
        <p:pic>
          <p:nvPicPr>
            <p:cNvPr id="33" name="Picture 3" descr="C:\Users\cbs2031\Desktop\Tech Support Documents\1- Jobsite Visit Data\4 - TEC\Brain Tree\Pictures\J01 Jumper Disconnect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165" y="2233004"/>
              <a:ext cx="3086147" cy="4114862"/>
            </a:xfrm>
            <a:prstGeom prst="rect">
              <a:avLst/>
            </a:prstGeom>
            <a:solidFill>
              <a:srgbClr val="FFFFFF"/>
            </a:solidFill>
            <a:ln w="57150">
              <a:solidFill>
                <a:schemeClr val="accent1"/>
              </a:solidFill>
            </a:ln>
            <a:extLst/>
          </p:spPr>
        </p:pic>
        <p:sp>
          <p:nvSpPr>
            <p:cNvPr id="46" name="Oval 45"/>
            <p:cNvSpPr/>
            <p:nvPr/>
          </p:nvSpPr>
          <p:spPr>
            <a:xfrm>
              <a:off x="5374746" y="3419426"/>
              <a:ext cx="524406" cy="52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sp>
        <p:nvSpPr>
          <p:cNvPr id="10" name="Up-Down Arrow 9"/>
          <p:cNvSpPr/>
          <p:nvPr/>
        </p:nvSpPr>
        <p:spPr>
          <a:xfrm rot="3885838">
            <a:off x="5111750" y="1200150"/>
            <a:ext cx="438150" cy="1060450"/>
          </a:xfrm>
          <a:prstGeom prst="upDownArrow">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Left-Right Arrow 11"/>
          <p:cNvSpPr/>
          <p:nvPr/>
        </p:nvSpPr>
        <p:spPr>
          <a:xfrm rot="20399525">
            <a:off x="4093440" y="2155628"/>
            <a:ext cx="2376092" cy="239291"/>
          </a:xfrm>
          <a:prstGeom prst="leftRightArrow">
            <a:avLst/>
          </a:prstGeom>
          <a:solidFill>
            <a:srgbClr val="FFC00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331320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DN Code Settings</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5" name="Picture 4"/>
          <p:cNvPicPr>
            <a:picLocks noChangeAspect="1"/>
          </p:cNvPicPr>
          <p:nvPr/>
        </p:nvPicPr>
        <p:blipFill>
          <a:blip r:embed="rId3"/>
          <a:stretch>
            <a:fillRect/>
          </a:stretch>
        </p:blipFill>
        <p:spPr>
          <a:xfrm>
            <a:off x="412750" y="977979"/>
            <a:ext cx="7295466" cy="3670492"/>
          </a:xfrm>
          <a:prstGeom prst="rect">
            <a:avLst/>
          </a:prstGeom>
          <a:noFill/>
          <a:ln>
            <a:solidFill>
              <a:schemeClr val="tx1"/>
            </a:solidFill>
          </a:ln>
        </p:spPr>
      </p:pic>
    </p:spTree>
    <p:extLst>
      <p:ext uri="{BB962C8B-B14F-4D97-AF65-F5344CB8AC3E}">
        <p14:creationId xmlns:p14="http://schemas.microsoft.com/office/powerpoint/2010/main" val="213942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Factory-Installed Relay Information</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pic>
        <p:nvPicPr>
          <p:cNvPr id="2051"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83" y="1370408"/>
            <a:ext cx="3122259" cy="295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751" y="1694270"/>
            <a:ext cx="4678802" cy="1638910"/>
          </a:xfrm>
          <a:prstGeom prst="rect">
            <a:avLst/>
          </a:prstGeom>
          <a:noFill/>
        </p:spPr>
        <p:txBody>
          <a:bodyPr wrap="square" rtlCol="0">
            <a:spAutoFit/>
          </a:bodyPr>
          <a:lstStyle/>
          <a:p>
            <a:pPr marL="171450" indent="-171450">
              <a:buFont typeface="Arial" panose="020B0604020202020204" pitchFamily="34" charset="0"/>
              <a:buChar char="•"/>
            </a:pPr>
            <a:r>
              <a:rPr lang="en-US" sz="1000" dirty="0" smtClean="0"/>
              <a:t>Qty. (4) factory-installed on DIN rail of PMV controller.</a:t>
            </a:r>
          </a:p>
          <a:p>
            <a:pPr marL="171450" indent="-171450">
              <a:buFont typeface="Arial" panose="020B0604020202020204" pitchFamily="34" charset="0"/>
              <a:buChar char="•"/>
            </a:pPr>
            <a:r>
              <a:rPr lang="en-US" sz="1000" dirty="0"/>
              <a:t>O</a:t>
            </a:r>
            <a:r>
              <a:rPr lang="en-US" sz="1000" dirty="0" smtClean="0"/>
              <a:t>utputs for Fan, Alarm, Thermo-On, and Cooling / Secondary Heat</a:t>
            </a:r>
          </a:p>
          <a:p>
            <a:pPr marL="171450" indent="-171450">
              <a:buFont typeface="Arial" panose="020B0604020202020204" pitchFamily="34" charset="0"/>
              <a:buChar char="•"/>
            </a:pPr>
            <a:r>
              <a:rPr lang="en-US" sz="1000" dirty="0"/>
              <a:t>No need to purchase “CN” accessory </a:t>
            </a:r>
            <a:r>
              <a:rPr lang="en-US" sz="1000" dirty="0" smtClean="0"/>
              <a:t>plugs &amp; pilot relays for these outputs</a:t>
            </a:r>
          </a:p>
          <a:p>
            <a:endParaRPr lang="en-US" sz="1000" dirty="0" smtClean="0"/>
          </a:p>
          <a:p>
            <a:pPr lvl="1"/>
            <a:r>
              <a:rPr lang="en-US" sz="1050" b="1" dirty="0" smtClean="0"/>
              <a:t>Relay Information:</a:t>
            </a:r>
            <a:endParaRPr lang="en-US" sz="1050" b="1" dirty="0"/>
          </a:p>
          <a:p>
            <a:pPr lvl="1"/>
            <a:r>
              <a:rPr lang="en-US" sz="1000" dirty="0"/>
              <a:t>Make: Schneider</a:t>
            </a:r>
          </a:p>
          <a:p>
            <a:pPr lvl="1"/>
            <a:r>
              <a:rPr lang="en-US" sz="1000" dirty="0"/>
              <a:t>Model: RSL1PVJU</a:t>
            </a:r>
          </a:p>
          <a:p>
            <a:pPr lvl="1"/>
            <a:r>
              <a:rPr lang="en-US" sz="1000" dirty="0"/>
              <a:t>Coil: 12VDC</a:t>
            </a:r>
          </a:p>
          <a:p>
            <a:pPr lvl="1"/>
            <a:r>
              <a:rPr lang="en-US" sz="1000" dirty="0"/>
              <a:t>Contact Load Current:  6A @ 250VAC</a:t>
            </a:r>
          </a:p>
          <a:p>
            <a:pPr lvl="1"/>
            <a:r>
              <a:rPr lang="en-US" sz="1000" dirty="0"/>
              <a:t>Form: SPDT (Note NO, COM, NC in picture</a:t>
            </a:r>
            <a:r>
              <a:rPr lang="en-US" sz="1000" dirty="0" smtClean="0"/>
              <a:t>.)</a:t>
            </a:r>
            <a:endParaRPr lang="en-US" sz="1000" dirty="0"/>
          </a:p>
        </p:txBody>
      </p:sp>
      <p:sp>
        <p:nvSpPr>
          <p:cNvPr id="9" name="TextBox 8"/>
          <p:cNvSpPr txBox="1"/>
          <p:nvPr/>
        </p:nvSpPr>
        <p:spPr>
          <a:xfrm>
            <a:off x="4799545" y="4204906"/>
            <a:ext cx="3793787" cy="630942"/>
          </a:xfrm>
          <a:prstGeom prst="rect">
            <a:avLst/>
          </a:prstGeom>
          <a:noFill/>
        </p:spPr>
        <p:txBody>
          <a:bodyPr wrap="square" rtlCol="0">
            <a:spAutoFit/>
          </a:bodyPr>
          <a:lstStyle/>
          <a:p>
            <a:endParaRPr lang="en-US" sz="1000" dirty="0"/>
          </a:p>
          <a:p>
            <a:r>
              <a:rPr lang="en-US" sz="900" dirty="0" smtClean="0"/>
              <a:t>Link to </a:t>
            </a:r>
            <a:r>
              <a:rPr lang="en-US" sz="900" dirty="0"/>
              <a:t>Schneider page:</a:t>
            </a:r>
          </a:p>
          <a:p>
            <a:r>
              <a:rPr lang="en-US" sz="800" u="sng" dirty="0">
                <a:hlinkClick r:id="rId4"/>
              </a:rPr>
              <a:t>https://www.schneider-electric.com/en/product/RSL1PVJU/slim-relay-mounted-on-screw-socket-with-led-and-protection-circuit%2C-12-v</a:t>
            </a:r>
            <a:r>
              <a:rPr lang="en-US" sz="800" u="sng" dirty="0" smtClean="0">
                <a:hlinkClick r:id="rId4"/>
              </a:rPr>
              <a:t>/</a:t>
            </a:r>
            <a:endParaRPr lang="en-US" sz="800" dirty="0"/>
          </a:p>
        </p:txBody>
      </p:sp>
      <p:pic>
        <p:nvPicPr>
          <p:cNvPr id="2050"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575" y="864462"/>
            <a:ext cx="1035514" cy="133825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7" name="Left-Right Arrow 6"/>
          <p:cNvSpPr/>
          <p:nvPr/>
        </p:nvSpPr>
        <p:spPr>
          <a:xfrm rot="19426154">
            <a:off x="7746617" y="2068690"/>
            <a:ext cx="657915" cy="107669"/>
          </a:xfrm>
          <a:prstGeom prst="leftRightArrow">
            <a:avLst/>
          </a:prstGeom>
          <a:solidFill>
            <a:srgbClr val="FFC00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15539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1B38357-EEC0-984A-A477-0F68C0D96EB0}" type="slidenum">
              <a:rPr lang="en-US" smtClean="0">
                <a:solidFill>
                  <a:prstClr val="white">
                    <a:lumMod val="95000"/>
                  </a:prstClr>
                </a:solidFill>
              </a:rPr>
              <a:pPr/>
              <a:t>2</a:t>
            </a:fld>
            <a:endParaRPr lang="en-US" dirty="0">
              <a:solidFill>
                <a:prstClr val="white">
                  <a:lumMod val="95000"/>
                </a:prstClr>
              </a:solidFill>
            </a:endParaRPr>
          </a:p>
        </p:txBody>
      </p:sp>
      <p:sp>
        <p:nvSpPr>
          <p:cNvPr id="6" name="Text Placeholder 5"/>
          <p:cNvSpPr>
            <a:spLocks noGrp="1"/>
          </p:cNvSpPr>
          <p:nvPr>
            <p:ph type="body" sz="quarter" idx="11"/>
          </p:nvPr>
        </p:nvSpPr>
        <p:spPr/>
        <p:txBody>
          <a:bodyPr/>
          <a:lstStyle/>
          <a:p>
            <a:r>
              <a:rPr lang="en-US" dirty="0" smtClean="0"/>
              <a:t>Table of Contents</a:t>
            </a:r>
            <a:endParaRPr lang="en-US" dirty="0"/>
          </a:p>
        </p:txBody>
      </p:sp>
      <p:sp>
        <p:nvSpPr>
          <p:cNvPr id="5" name="Text Placeholder 4"/>
          <p:cNvSpPr>
            <a:spLocks noGrp="1"/>
          </p:cNvSpPr>
          <p:nvPr>
            <p:ph type="body" sz="quarter" idx="10"/>
          </p:nvPr>
        </p:nvSpPr>
        <p:spPr/>
        <p:txBody>
          <a:bodyPr/>
          <a:lstStyle/>
          <a:p>
            <a:r>
              <a:rPr lang="en-US" sz="2400" dirty="0" smtClean="0"/>
              <a:t>INSTALLATION TIPS – </a:t>
            </a:r>
            <a:r>
              <a:rPr lang="en-US" sz="2400" dirty="0"/>
              <a:t>Return air </a:t>
            </a:r>
            <a:r>
              <a:rPr lang="en-US" sz="2400" dirty="0" err="1"/>
              <a:t>pmv</a:t>
            </a:r>
            <a:r>
              <a:rPr lang="en-US" sz="2400" dirty="0"/>
              <a:t> kits</a:t>
            </a:r>
          </a:p>
        </p:txBody>
      </p:sp>
      <p:sp>
        <p:nvSpPr>
          <p:cNvPr id="7" name="Rectangle 6"/>
          <p:cNvSpPr/>
          <p:nvPr/>
        </p:nvSpPr>
        <p:spPr>
          <a:xfrm>
            <a:off x="294586" y="1322354"/>
            <a:ext cx="4656236" cy="3139321"/>
          </a:xfrm>
          <a:prstGeom prst="rect">
            <a:avLst/>
          </a:prstGeom>
        </p:spPr>
        <p:txBody>
          <a:bodyPr wrap="square">
            <a:spAutoFit/>
          </a:bodyPr>
          <a:lstStyle/>
          <a:p>
            <a:pPr marL="0" lvl="2" defTabSz="685800">
              <a:buClr>
                <a:srgbClr val="152C73"/>
              </a:buClr>
            </a:pPr>
            <a:r>
              <a:rPr lang="en-US" sz="900" dirty="0" smtClean="0">
                <a:solidFill>
                  <a:srgbClr val="F79646">
                    <a:lumMod val="75000"/>
                  </a:srgbClr>
                </a:solidFill>
                <a:cs typeface="Arial"/>
              </a:rPr>
              <a:t>Introduction</a:t>
            </a:r>
            <a:endParaRPr lang="en-US" sz="900" dirty="0">
              <a:solidFill>
                <a:srgbClr val="F79646">
                  <a:lumMod val="75000"/>
                </a:srgbClr>
              </a:solidFill>
              <a:cs typeface="Arial"/>
            </a:endParaRPr>
          </a:p>
          <a:p>
            <a:pPr marL="555498" lvl="4" indent="-214313" defTabSz="685800">
              <a:buClr>
                <a:srgbClr val="152C73"/>
              </a:buClr>
              <a:buFont typeface="Arial" panose="020B0604020202020204" pitchFamily="34" charset="0"/>
              <a:buChar char="•"/>
            </a:pPr>
            <a:r>
              <a:rPr lang="en-US" sz="900" dirty="0" smtClean="0">
                <a:solidFill>
                  <a:srgbClr val="F79646">
                    <a:lumMod val="75000"/>
                  </a:srgbClr>
                </a:solidFill>
                <a:cs typeface="Arial"/>
              </a:rPr>
              <a:t>PMV Kit Acronyms</a:t>
            </a:r>
          </a:p>
          <a:p>
            <a:pPr marL="555498" lvl="4" indent="-214313" defTabSz="685800">
              <a:buClr>
                <a:srgbClr val="152C73"/>
              </a:buClr>
              <a:buFont typeface="Arial" panose="020B0604020202020204" pitchFamily="34" charset="0"/>
              <a:buChar char="•"/>
            </a:pPr>
            <a:r>
              <a:rPr lang="en-US" sz="900" dirty="0">
                <a:solidFill>
                  <a:srgbClr val="F79646">
                    <a:lumMod val="75000"/>
                  </a:srgbClr>
                </a:solidFill>
                <a:cs typeface="Arial"/>
              </a:rPr>
              <a:t>Return Air PMV Kit System </a:t>
            </a:r>
            <a:r>
              <a:rPr lang="en-US" sz="900" dirty="0" smtClean="0">
                <a:solidFill>
                  <a:srgbClr val="F79646">
                    <a:lumMod val="75000"/>
                  </a:srgbClr>
                </a:solidFill>
                <a:cs typeface="Arial"/>
              </a:rPr>
              <a:t>Schematic</a:t>
            </a:r>
            <a:endParaRPr lang="en-US" sz="900" dirty="0">
              <a:solidFill>
                <a:srgbClr val="F79646">
                  <a:lumMod val="75000"/>
                </a:srgbClr>
              </a:solidFill>
              <a:cs typeface="Arial"/>
            </a:endParaRPr>
          </a:p>
          <a:p>
            <a:pPr marL="555498" lvl="4" indent="-214313" defTabSz="685800">
              <a:buClr>
                <a:srgbClr val="152C73"/>
              </a:buClr>
              <a:buFont typeface="Arial" panose="020B0604020202020204" pitchFamily="34" charset="0"/>
              <a:buChar char="•"/>
            </a:pPr>
            <a:r>
              <a:rPr lang="en-US" sz="900" dirty="0">
                <a:solidFill>
                  <a:srgbClr val="F79646">
                    <a:lumMod val="75000"/>
                  </a:srgbClr>
                </a:solidFill>
                <a:cs typeface="Arial"/>
              </a:rPr>
              <a:t>PMV Application Approval Process Flow</a:t>
            </a:r>
          </a:p>
          <a:p>
            <a:pPr marL="555498" lvl="4" indent="-214313" defTabSz="685800">
              <a:buClr>
                <a:srgbClr val="152C73"/>
              </a:buClr>
              <a:buFont typeface="Arial" panose="020B0604020202020204" pitchFamily="34" charset="0"/>
              <a:buChar char="•"/>
            </a:pPr>
            <a:r>
              <a:rPr lang="en-US" sz="900" dirty="0" smtClean="0">
                <a:solidFill>
                  <a:srgbClr val="F79646">
                    <a:lumMod val="75000"/>
                  </a:srgbClr>
                </a:solidFill>
                <a:cs typeface="Arial"/>
              </a:rPr>
              <a:t>PMV Kit Sizes</a:t>
            </a:r>
            <a:endParaRPr lang="en-US" sz="900" dirty="0">
              <a:solidFill>
                <a:srgbClr val="F79646">
                  <a:lumMod val="75000"/>
                </a:srgbClr>
              </a:solidFill>
              <a:cs typeface="Arial"/>
            </a:endParaRPr>
          </a:p>
          <a:p>
            <a:pPr marL="555498" lvl="4" indent="-214313" defTabSz="685800">
              <a:buClr>
                <a:srgbClr val="152C73"/>
              </a:buClr>
              <a:buFont typeface="Arial" panose="020B0604020202020204" pitchFamily="34" charset="0"/>
              <a:buChar char="•"/>
            </a:pPr>
            <a:r>
              <a:rPr lang="en-US" sz="900" dirty="0" smtClean="0">
                <a:solidFill>
                  <a:srgbClr val="F79646">
                    <a:lumMod val="75000"/>
                  </a:srgbClr>
                </a:solidFill>
                <a:cs typeface="Arial"/>
              </a:rPr>
              <a:t>Field-Provided Scope</a:t>
            </a:r>
            <a:endParaRPr lang="en-US" sz="900" dirty="0">
              <a:solidFill>
                <a:srgbClr val="F79646">
                  <a:lumMod val="75000"/>
                </a:srgbClr>
              </a:solidFill>
              <a:cs typeface="Arial"/>
            </a:endParaRPr>
          </a:p>
          <a:p>
            <a:pPr marL="341186" lvl="4" defTabSz="685800">
              <a:buClr>
                <a:srgbClr val="152C73"/>
              </a:buClr>
            </a:pPr>
            <a:endParaRPr lang="en-US" sz="900" dirty="0">
              <a:solidFill>
                <a:srgbClr val="FFC000"/>
              </a:solidFill>
              <a:cs typeface="Arial"/>
            </a:endParaRPr>
          </a:p>
          <a:p>
            <a:pPr marL="0" lvl="1" defTabSz="685800">
              <a:buClr>
                <a:srgbClr val="152C73"/>
              </a:buClr>
            </a:pPr>
            <a:r>
              <a:rPr lang="en-US" sz="900" dirty="0" smtClean="0">
                <a:solidFill>
                  <a:srgbClr val="1F497D"/>
                </a:solidFill>
                <a:cs typeface="Arial"/>
              </a:rPr>
              <a:t>Installation Details</a:t>
            </a:r>
            <a:endParaRPr lang="en-US" sz="900" dirty="0">
              <a:solidFill>
                <a:srgbClr val="1F497D"/>
              </a:solidFill>
              <a:cs typeface="Arial"/>
            </a:endParaRP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Parts Included with PMV Controller &amp; PMV Kit</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Control Wire Specification</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Piping – PMV Kit Liquid line to IDU</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Piping – Gas and Liquid to IDU</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Coil Sensor Schematic</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Coil Sensor Holders</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Power Wiring</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Control Wiring – Required Connections</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Control Wiring – Optional Connections</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DN Code Settings</a:t>
            </a:r>
          </a:p>
          <a:p>
            <a:pPr marL="557213" lvl="2" indent="-214313" defTabSz="685800">
              <a:buClr>
                <a:srgbClr val="152C73"/>
              </a:buClr>
              <a:buFont typeface="Arial" panose="020B0604020202020204" pitchFamily="34" charset="0"/>
              <a:buChar char="•"/>
            </a:pPr>
            <a:r>
              <a:rPr lang="en-US" sz="900" dirty="0" smtClean="0">
                <a:solidFill>
                  <a:srgbClr val="1F497D"/>
                </a:solidFill>
                <a:cs typeface="Arial"/>
              </a:rPr>
              <a:t>Factory-Installed Relay Information</a:t>
            </a:r>
          </a:p>
          <a:p>
            <a:pPr marL="557213" lvl="2" indent="-214313" defTabSz="685800">
              <a:buClr>
                <a:srgbClr val="152C73"/>
              </a:buClr>
              <a:buFont typeface="Arial" panose="020B0604020202020204" pitchFamily="34" charset="0"/>
              <a:buChar char="•"/>
            </a:pPr>
            <a:endParaRPr lang="en-US" sz="900" dirty="0">
              <a:solidFill>
                <a:srgbClr val="1F497D"/>
              </a:solidFill>
              <a:cs typeface="Arial"/>
            </a:endParaRPr>
          </a:p>
          <a:p>
            <a:pPr marL="342900" lvl="2" defTabSz="685800">
              <a:buClr>
                <a:srgbClr val="152C73"/>
              </a:buClr>
            </a:pPr>
            <a:endParaRPr lang="en-US" sz="900" dirty="0">
              <a:solidFill>
                <a:srgbClr val="FF0000"/>
              </a:solidFill>
              <a:cs typeface="Arial"/>
            </a:endParaRPr>
          </a:p>
          <a:p>
            <a:pPr marL="214313" lvl="1" indent="-214313" defTabSz="685800">
              <a:buClr>
                <a:srgbClr val="152C73"/>
              </a:buClr>
              <a:buFont typeface="Arial" panose="020B0604020202020204" pitchFamily="34" charset="0"/>
              <a:buChar char="•"/>
            </a:pPr>
            <a:endParaRPr lang="en-US" sz="900" dirty="0">
              <a:solidFill>
                <a:srgbClr val="666666"/>
              </a:solidFill>
              <a:cs typeface="Arial"/>
            </a:endParaRPr>
          </a:p>
        </p:txBody>
      </p:sp>
      <p:pic>
        <p:nvPicPr>
          <p:cNvPr id="9" name="図 5"/>
          <p:cNvPicPr>
            <a:picLocks noChangeAspect="1"/>
          </p:cNvPicPr>
          <p:nvPr/>
        </p:nvPicPr>
        <p:blipFill rotWithShape="1">
          <a:blip r:embed="rId3"/>
          <a:srcRect l="53392" t="18002" r="24314" b="13156"/>
          <a:stretch/>
        </p:blipFill>
        <p:spPr>
          <a:xfrm>
            <a:off x="5509491" y="985787"/>
            <a:ext cx="1548535" cy="3732783"/>
          </a:xfrm>
          <a:prstGeom prst="rect">
            <a:avLst/>
          </a:prstGeom>
        </p:spPr>
      </p:pic>
      <p:sp>
        <p:nvSpPr>
          <p:cNvPr id="10" name="TextBox 9"/>
          <p:cNvSpPr txBox="1">
            <a:spLocks noChangeArrowheads="1"/>
          </p:cNvSpPr>
          <p:nvPr/>
        </p:nvSpPr>
        <p:spPr bwMode="auto">
          <a:xfrm>
            <a:off x="294586" y="939880"/>
            <a:ext cx="4831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20000"/>
              </a:lnSpc>
              <a:spcBef>
                <a:spcPct val="0"/>
              </a:spcBef>
              <a:buClr>
                <a:srgbClr val="8CC63F"/>
              </a:buClr>
              <a:buFontTx/>
              <a:buNone/>
            </a:pPr>
            <a:r>
              <a:rPr lang="en-US" altLang="en-US" sz="1500" b="1" cap="all" dirty="0" smtClean="0">
                <a:solidFill>
                  <a:srgbClr val="152C73"/>
                </a:solidFill>
                <a:cs typeface="Arial" pitchFamily="34" charset="0"/>
              </a:rPr>
              <a:t>Table of contents</a:t>
            </a:r>
            <a:endParaRPr lang="en-US" altLang="en-US" sz="1500" b="1" cap="all" dirty="0">
              <a:solidFill>
                <a:srgbClr val="152C73"/>
              </a:solidFill>
              <a:cs typeface="Arial" pitchFamily="34" charset="0"/>
            </a:endParaRPr>
          </a:p>
        </p:txBody>
      </p:sp>
    </p:spTree>
    <p:extLst>
      <p:ext uri="{BB962C8B-B14F-4D97-AF65-F5344CB8AC3E}">
        <p14:creationId xmlns:p14="http://schemas.microsoft.com/office/powerpoint/2010/main" val="104921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PMV Kit Acronyms</a:t>
            </a:r>
            <a:endParaRPr lang="en-US" dirty="0"/>
          </a:p>
        </p:txBody>
      </p:sp>
      <p:sp>
        <p:nvSpPr>
          <p:cNvPr id="2" name="Text Placeholder 1"/>
          <p:cNvSpPr>
            <a:spLocks noGrp="1"/>
          </p:cNvSpPr>
          <p:nvPr>
            <p:ph type="body" sz="quarter" idx="10"/>
          </p:nvPr>
        </p:nvSpPr>
        <p:spPr/>
        <p:txBody>
          <a:bodyPr/>
          <a:lstStyle/>
          <a:p>
            <a:r>
              <a:rPr lang="en-US" dirty="0" err="1" smtClean="0"/>
              <a:t>IntroDuction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81038783"/>
              </p:ext>
            </p:extLst>
          </p:nvPr>
        </p:nvGraphicFramePr>
        <p:xfrm>
          <a:off x="1103490" y="1470152"/>
          <a:ext cx="7004304" cy="2250440"/>
        </p:xfrm>
        <a:graphic>
          <a:graphicData uri="http://schemas.openxmlformats.org/drawingml/2006/table">
            <a:tbl>
              <a:tblPr firstRow="1" bandRow="1">
                <a:tableStyleId>{5C22544A-7EE6-4342-B048-85BDC9FD1C3A}</a:tableStyleId>
              </a:tblPr>
              <a:tblGrid>
                <a:gridCol w="1845667"/>
                <a:gridCol w="1586381"/>
                <a:gridCol w="3572256"/>
              </a:tblGrid>
              <a:tr h="370840">
                <a:tc>
                  <a:txBody>
                    <a:bodyPr/>
                    <a:lstStyle/>
                    <a:p>
                      <a:r>
                        <a:rPr lang="en-US" sz="1000" baseline="0" dirty="0" smtClean="0"/>
                        <a:t>Acronym</a:t>
                      </a:r>
                      <a:endParaRPr lang="en-US" sz="1000" baseline="0" dirty="0"/>
                    </a:p>
                  </a:txBody>
                  <a:tcPr/>
                </a:tc>
                <a:tc>
                  <a:txBody>
                    <a:bodyPr/>
                    <a:lstStyle/>
                    <a:p>
                      <a:r>
                        <a:rPr lang="en-US" sz="1000" baseline="0" dirty="0" smtClean="0"/>
                        <a:t>Stands For</a:t>
                      </a:r>
                      <a:endParaRPr lang="en-US" sz="1000" baseline="0" dirty="0"/>
                    </a:p>
                  </a:txBody>
                  <a:tcPr/>
                </a:tc>
                <a:tc>
                  <a:txBody>
                    <a:bodyPr/>
                    <a:lstStyle/>
                    <a:p>
                      <a:r>
                        <a:rPr lang="en-US" sz="1000" baseline="0" dirty="0" smtClean="0"/>
                        <a:t>Meaning</a:t>
                      </a:r>
                      <a:endParaRPr lang="en-US" sz="1000" baseline="0" dirty="0"/>
                    </a:p>
                  </a:txBody>
                  <a:tcPr/>
                </a:tc>
              </a:tr>
              <a:tr h="370840">
                <a:tc>
                  <a:txBody>
                    <a:bodyPr/>
                    <a:lstStyle/>
                    <a:p>
                      <a:r>
                        <a:rPr lang="en-US" sz="1000" baseline="0" dirty="0" smtClean="0"/>
                        <a:t>AHU</a:t>
                      </a:r>
                      <a:endParaRPr lang="en-US" sz="1000" baseline="0" dirty="0"/>
                    </a:p>
                  </a:txBody>
                  <a:tcPr/>
                </a:tc>
                <a:tc>
                  <a:txBody>
                    <a:bodyPr/>
                    <a:lstStyle/>
                    <a:p>
                      <a:r>
                        <a:rPr lang="en-US" sz="1000" baseline="0" dirty="0" smtClean="0"/>
                        <a:t>Air Handling Unit</a:t>
                      </a:r>
                      <a:endParaRPr lang="en-US" sz="1000" baseline="0" dirty="0"/>
                    </a:p>
                  </a:txBody>
                  <a:tcPr/>
                </a:tc>
                <a:tc>
                  <a:txBody>
                    <a:bodyPr/>
                    <a:lstStyle/>
                    <a:p>
                      <a:r>
                        <a:rPr lang="en-US" sz="1000" baseline="0" dirty="0" smtClean="0"/>
                        <a:t>Another term for “Indoor Unit”, “</a:t>
                      </a:r>
                      <a:r>
                        <a:rPr lang="en-US" sz="1000" baseline="0" dirty="0" err="1" smtClean="0"/>
                        <a:t>Fancoil</a:t>
                      </a:r>
                      <a:r>
                        <a:rPr lang="en-US" sz="1000" baseline="0" dirty="0" smtClean="0"/>
                        <a:t>”, etc.</a:t>
                      </a:r>
                      <a:endParaRPr lang="en-US" sz="1000" baseline="0" dirty="0"/>
                    </a:p>
                  </a:txBody>
                  <a:tcPr/>
                </a:tc>
              </a:tr>
              <a:tr h="370840">
                <a:tc>
                  <a:txBody>
                    <a:bodyPr/>
                    <a:lstStyle/>
                    <a:p>
                      <a:r>
                        <a:rPr lang="en-US" sz="1000" baseline="0" dirty="0" smtClean="0"/>
                        <a:t>BOM</a:t>
                      </a:r>
                      <a:endParaRPr lang="en-US" sz="1000" baseline="0" dirty="0"/>
                    </a:p>
                  </a:txBody>
                  <a:tcPr/>
                </a:tc>
                <a:tc>
                  <a:txBody>
                    <a:bodyPr/>
                    <a:lstStyle/>
                    <a:p>
                      <a:r>
                        <a:rPr lang="en-US" sz="1000" baseline="0" dirty="0" smtClean="0"/>
                        <a:t>Bill of Materials</a:t>
                      </a:r>
                      <a:endParaRPr lang="en-US" sz="1000" baseline="0" dirty="0"/>
                    </a:p>
                  </a:txBody>
                  <a:tcPr/>
                </a:tc>
                <a:tc>
                  <a:txBody>
                    <a:bodyPr/>
                    <a:lstStyle/>
                    <a:p>
                      <a:r>
                        <a:rPr lang="en-US" sz="1000" baseline="0" dirty="0" smtClean="0"/>
                        <a:t>List of equipment purchased for a job.</a:t>
                      </a:r>
                      <a:endParaRPr lang="en-US" sz="1000" baseline="0" dirty="0"/>
                    </a:p>
                  </a:txBody>
                  <a:tcPr/>
                </a:tc>
              </a:tr>
              <a:tr h="370840">
                <a:tc>
                  <a:txBody>
                    <a:bodyPr/>
                    <a:lstStyle/>
                    <a:p>
                      <a:r>
                        <a:rPr lang="en-US" sz="1000" baseline="0" dirty="0" smtClean="0"/>
                        <a:t>CFM</a:t>
                      </a:r>
                      <a:endParaRPr lang="en-US" sz="1000" baseline="0" dirty="0"/>
                    </a:p>
                  </a:txBody>
                  <a:tcPr/>
                </a:tc>
                <a:tc>
                  <a:txBody>
                    <a:bodyPr/>
                    <a:lstStyle/>
                    <a:p>
                      <a:r>
                        <a:rPr lang="en-US" sz="1000" baseline="0" dirty="0" smtClean="0"/>
                        <a:t>Cubic Feet Per Minute</a:t>
                      </a:r>
                      <a:endParaRPr lang="en-US" sz="1000" baseline="0" dirty="0"/>
                    </a:p>
                  </a:txBody>
                  <a:tcPr/>
                </a:tc>
                <a:tc>
                  <a:txBody>
                    <a:bodyPr/>
                    <a:lstStyle/>
                    <a:p>
                      <a:r>
                        <a:rPr lang="en-US" sz="1000" baseline="0" dirty="0" smtClean="0"/>
                        <a:t>Unit of measurement for airflow.</a:t>
                      </a:r>
                      <a:endParaRPr lang="en-US" sz="1000" baseline="0" dirty="0"/>
                    </a:p>
                  </a:txBody>
                  <a:tcPr/>
                </a:tc>
              </a:tr>
              <a:tr h="370840">
                <a:tc>
                  <a:txBody>
                    <a:bodyPr/>
                    <a:lstStyle/>
                    <a:p>
                      <a:r>
                        <a:rPr lang="en-US" sz="1000" baseline="0" dirty="0" smtClean="0"/>
                        <a:t>ESP</a:t>
                      </a:r>
                      <a:endParaRPr lang="en-US" sz="1000" baseline="0" dirty="0"/>
                    </a:p>
                  </a:txBody>
                  <a:tcPr/>
                </a:tc>
                <a:tc>
                  <a:txBody>
                    <a:bodyPr/>
                    <a:lstStyle/>
                    <a:p>
                      <a:r>
                        <a:rPr lang="en-US" sz="1000" baseline="0" dirty="0" smtClean="0"/>
                        <a:t>External Static Pressure</a:t>
                      </a:r>
                      <a:endParaRPr lang="en-US" sz="1000" baseline="0" dirty="0"/>
                    </a:p>
                  </a:txBody>
                  <a:tcPr/>
                </a:tc>
                <a:tc>
                  <a:txBody>
                    <a:bodyPr/>
                    <a:lstStyle/>
                    <a:p>
                      <a:r>
                        <a:rPr lang="en-US" sz="1000" baseline="0" dirty="0" smtClean="0"/>
                        <a:t>Unit of measurement for pressure difference across an AHU.</a:t>
                      </a:r>
                      <a:endParaRPr lang="en-US" sz="1000" baseline="0" dirty="0"/>
                    </a:p>
                  </a:txBody>
                  <a:tcPr/>
                </a:tc>
              </a:tr>
              <a:tr h="370840">
                <a:tc>
                  <a:txBody>
                    <a:bodyPr/>
                    <a:lstStyle/>
                    <a:p>
                      <a:r>
                        <a:rPr lang="en-US" sz="1000" baseline="0" dirty="0" smtClean="0"/>
                        <a:t>PMV</a:t>
                      </a:r>
                      <a:endParaRPr lang="en-US" sz="1000" baseline="0" dirty="0"/>
                    </a:p>
                  </a:txBody>
                  <a:tcPr/>
                </a:tc>
                <a:tc>
                  <a:txBody>
                    <a:bodyPr/>
                    <a:lstStyle/>
                    <a:p>
                      <a:r>
                        <a:rPr lang="en-US" sz="1000" baseline="0" dirty="0" smtClean="0"/>
                        <a:t>Pulse Motor Valve</a:t>
                      </a:r>
                      <a:endParaRPr lang="en-US" sz="1000" baseline="0" dirty="0"/>
                    </a:p>
                  </a:txBody>
                  <a:tcPr/>
                </a:tc>
                <a:tc>
                  <a:txBody>
                    <a:bodyPr/>
                    <a:lstStyle/>
                    <a:p>
                      <a:r>
                        <a:rPr lang="en-US" sz="1000" baseline="0" dirty="0" smtClean="0"/>
                        <a:t>Toshiba’s term for Electronic Expansion Valve.</a:t>
                      </a:r>
                      <a:endParaRPr lang="en-US" sz="1000" baseline="0" dirty="0"/>
                    </a:p>
                  </a:txBody>
                  <a:tcPr/>
                </a:tc>
              </a:tr>
            </a:tbl>
          </a:graphicData>
        </a:graphic>
      </p:graphicFrame>
    </p:spTree>
    <p:extLst>
      <p:ext uri="{BB962C8B-B14F-4D97-AF65-F5344CB8AC3E}">
        <p14:creationId xmlns:p14="http://schemas.microsoft.com/office/powerpoint/2010/main" val="3001430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3748" y="858837"/>
            <a:ext cx="4953442" cy="4049189"/>
          </a:xfrm>
          <a:prstGeom prst="rect">
            <a:avLst/>
          </a:prstGeom>
        </p:spPr>
      </p:pic>
      <p:sp>
        <p:nvSpPr>
          <p:cNvPr id="2" name="Slide Number Placeholder 1"/>
          <p:cNvSpPr>
            <a:spLocks noGrp="1"/>
          </p:cNvSpPr>
          <p:nvPr>
            <p:ph type="sldNum" sz="quarter" idx="4"/>
          </p:nvPr>
        </p:nvSpPr>
        <p:spPr/>
        <p:txBody>
          <a:bodyPr/>
          <a:lstStyle/>
          <a:p>
            <a:fld id="{31B38357-EEC0-984A-A477-0F68C0D96EB0}" type="slidenum">
              <a:rPr lang="en-US" smtClean="0">
                <a:solidFill>
                  <a:prstClr val="white">
                    <a:lumMod val="95000"/>
                  </a:prstClr>
                </a:solidFill>
              </a:rPr>
              <a:pPr/>
              <a:t>4</a:t>
            </a:fld>
            <a:endParaRPr lang="en-US" dirty="0">
              <a:solidFill>
                <a:prstClr val="white">
                  <a:lumMod val="95000"/>
                </a:prstClr>
              </a:solidFill>
            </a:endParaRPr>
          </a:p>
        </p:txBody>
      </p:sp>
      <p:sp>
        <p:nvSpPr>
          <p:cNvPr id="6" name="Text Placeholder 5"/>
          <p:cNvSpPr>
            <a:spLocks noGrp="1"/>
          </p:cNvSpPr>
          <p:nvPr>
            <p:ph type="body" sz="quarter" idx="11"/>
          </p:nvPr>
        </p:nvSpPr>
        <p:spPr/>
        <p:txBody>
          <a:bodyPr/>
          <a:lstStyle/>
          <a:p>
            <a:r>
              <a:rPr lang="en-US" dirty="0" smtClean="0"/>
              <a:t>Return Air PMV Kit System Schematic</a:t>
            </a:r>
            <a:endParaRPr lang="en-US" dirty="0"/>
          </a:p>
        </p:txBody>
      </p:sp>
      <p:sp>
        <p:nvSpPr>
          <p:cNvPr id="5" name="Text Placeholder 4"/>
          <p:cNvSpPr>
            <a:spLocks noGrp="1"/>
          </p:cNvSpPr>
          <p:nvPr>
            <p:ph type="body" sz="quarter" idx="10"/>
          </p:nvPr>
        </p:nvSpPr>
        <p:spPr/>
        <p:txBody>
          <a:bodyPr/>
          <a:lstStyle/>
          <a:p>
            <a:r>
              <a:rPr lang="en-US" dirty="0" smtClean="0"/>
              <a:t>introduction</a:t>
            </a:r>
            <a:endParaRPr lang="en-US" dirty="0"/>
          </a:p>
        </p:txBody>
      </p:sp>
      <p:grpSp>
        <p:nvGrpSpPr>
          <p:cNvPr id="18" name="Group 17"/>
          <p:cNvGrpSpPr/>
          <p:nvPr/>
        </p:nvGrpSpPr>
        <p:grpSpPr>
          <a:xfrm>
            <a:off x="855687" y="1159557"/>
            <a:ext cx="2854210" cy="507831"/>
            <a:chOff x="607977" y="1876893"/>
            <a:chExt cx="2935323" cy="515064"/>
          </a:xfrm>
        </p:grpSpPr>
        <p:cxnSp>
          <p:nvCxnSpPr>
            <p:cNvPr id="19" name="AutoShape 3"/>
            <p:cNvCxnSpPr>
              <a:cxnSpLocks noChangeShapeType="1"/>
            </p:cNvCxnSpPr>
            <p:nvPr/>
          </p:nvCxnSpPr>
          <p:spPr bwMode="auto">
            <a:xfrm>
              <a:off x="636552" y="2014708"/>
              <a:ext cx="876300" cy="0"/>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AutoShape 4"/>
            <p:cNvCxnSpPr>
              <a:cxnSpLocks noChangeShapeType="1"/>
            </p:cNvCxnSpPr>
            <p:nvPr/>
          </p:nvCxnSpPr>
          <p:spPr bwMode="auto">
            <a:xfrm>
              <a:off x="627027" y="2376658"/>
              <a:ext cx="876300" cy="0"/>
            </a:xfrm>
            <a:prstGeom prst="straightConnector1">
              <a:avLst/>
            </a:prstGeom>
            <a:noFill/>
            <a:ln w="31750">
              <a:solidFill>
                <a:srgbClr val="00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AutoShape 5"/>
            <p:cNvCxnSpPr>
              <a:cxnSpLocks noChangeShapeType="1"/>
            </p:cNvCxnSpPr>
            <p:nvPr/>
          </p:nvCxnSpPr>
          <p:spPr bwMode="auto">
            <a:xfrm>
              <a:off x="607977" y="2195683"/>
              <a:ext cx="876300" cy="0"/>
            </a:xfrm>
            <a:prstGeom prst="straightConnector1">
              <a:avLst/>
            </a:prstGeom>
            <a:noFill/>
            <a:ln w="3175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TextBox 21"/>
            <p:cNvSpPr txBox="1"/>
            <p:nvPr/>
          </p:nvSpPr>
          <p:spPr>
            <a:xfrm>
              <a:off x="1489194" y="1876893"/>
              <a:ext cx="2054106" cy="515064"/>
            </a:xfrm>
            <a:prstGeom prst="rect">
              <a:avLst/>
            </a:prstGeom>
            <a:noFill/>
          </p:spPr>
          <p:txBody>
            <a:bodyPr wrap="square" rtlCol="0">
              <a:spAutoFit/>
            </a:bodyPr>
            <a:lstStyle/>
            <a:p>
              <a:pPr defTabSz="685800"/>
              <a:r>
                <a:rPr lang="en-US" sz="900" dirty="0">
                  <a:solidFill>
                    <a:prstClr val="black"/>
                  </a:solidFill>
                  <a:latin typeface="Calibri" panose="020F0502020204030204" pitchFamily="34" charset="0"/>
                </a:rPr>
                <a:t>Refrigerant piping</a:t>
              </a:r>
            </a:p>
            <a:p>
              <a:pPr defTabSz="685800"/>
              <a:r>
                <a:rPr lang="en-US" sz="900" dirty="0">
                  <a:solidFill>
                    <a:prstClr val="black"/>
                  </a:solidFill>
                  <a:latin typeface="Calibri" panose="020F0502020204030204" pitchFamily="34" charset="0"/>
                </a:rPr>
                <a:t>Control wiring (Field installed)</a:t>
              </a:r>
            </a:p>
            <a:p>
              <a:pPr defTabSz="685800"/>
              <a:r>
                <a:rPr lang="en-US" sz="900" dirty="0">
                  <a:solidFill>
                    <a:prstClr val="black"/>
                  </a:solidFill>
                  <a:latin typeface="Calibri" panose="020F0502020204030204" pitchFamily="34" charset="0"/>
                </a:rPr>
                <a:t>Temperature sensor wiring</a:t>
              </a:r>
            </a:p>
          </p:txBody>
        </p:sp>
      </p:grpSp>
      <p:sp>
        <p:nvSpPr>
          <p:cNvPr id="23" name="Rectangle 22"/>
          <p:cNvSpPr/>
          <p:nvPr/>
        </p:nvSpPr>
        <p:spPr>
          <a:xfrm>
            <a:off x="2114385" y="3471668"/>
            <a:ext cx="1791356" cy="1382198"/>
          </a:xfrm>
          <a:prstGeom prst="rect">
            <a:avLst/>
          </a:prstGeom>
          <a:noFill/>
          <a:ln w="28575">
            <a:solidFill>
              <a:srgbClr val="33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720229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1B38357-EEC0-984A-A477-0F68C0D96EB0}" type="slidenum">
              <a:rPr lang="en-US" smtClean="0">
                <a:solidFill>
                  <a:prstClr val="white">
                    <a:lumMod val="95000"/>
                  </a:prstClr>
                </a:solidFill>
              </a:rPr>
              <a:pPr/>
              <a:t>5</a:t>
            </a:fld>
            <a:endParaRPr lang="en-US" dirty="0">
              <a:solidFill>
                <a:prstClr val="white">
                  <a:lumMod val="95000"/>
                </a:prstClr>
              </a:solidFill>
            </a:endParaRPr>
          </a:p>
        </p:txBody>
      </p:sp>
      <p:sp>
        <p:nvSpPr>
          <p:cNvPr id="6" name="Text Placeholder 5"/>
          <p:cNvSpPr>
            <a:spLocks noGrp="1"/>
          </p:cNvSpPr>
          <p:nvPr>
            <p:ph type="body" sz="quarter" idx="11"/>
          </p:nvPr>
        </p:nvSpPr>
        <p:spPr/>
        <p:txBody>
          <a:bodyPr/>
          <a:lstStyle/>
          <a:p>
            <a:r>
              <a:rPr lang="en-US" dirty="0" smtClean="0"/>
              <a:t>PMV Application Approval Process Flow</a:t>
            </a:r>
            <a:endParaRPr lang="en-US" dirty="0"/>
          </a:p>
        </p:txBody>
      </p:sp>
      <p:sp>
        <p:nvSpPr>
          <p:cNvPr id="5" name="Text Placeholder 4"/>
          <p:cNvSpPr>
            <a:spLocks noGrp="1"/>
          </p:cNvSpPr>
          <p:nvPr>
            <p:ph type="body" sz="quarter" idx="10"/>
          </p:nvPr>
        </p:nvSpPr>
        <p:spPr/>
        <p:txBody>
          <a:bodyPr/>
          <a:lstStyle/>
          <a:p>
            <a:r>
              <a:rPr lang="en-US" dirty="0" smtClean="0"/>
              <a:t>introduction</a:t>
            </a:r>
            <a:endParaRPr lang="en-US" dirty="0"/>
          </a:p>
        </p:txBody>
      </p:sp>
      <p:sp>
        <p:nvSpPr>
          <p:cNvPr id="7" name="Rounded Rectangle 6"/>
          <p:cNvSpPr/>
          <p:nvPr/>
        </p:nvSpPr>
        <p:spPr>
          <a:xfrm>
            <a:off x="5308759" y="906386"/>
            <a:ext cx="3762182" cy="74310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25" b="1" dirty="0">
                <a:solidFill>
                  <a:prstClr val="black"/>
                </a:solidFill>
              </a:rPr>
              <a:t> Distribution Sales Engineer (external)</a:t>
            </a:r>
          </a:p>
          <a:p>
            <a:pPr marL="214313" indent="-214313" defTabSz="685800">
              <a:buFont typeface="Arial" panose="020B0604020202020204" pitchFamily="34" charset="0"/>
              <a:buChar char="•"/>
            </a:pPr>
            <a:r>
              <a:rPr lang="en-US" sz="788" dirty="0">
                <a:solidFill>
                  <a:prstClr val="black"/>
                </a:solidFill>
              </a:rPr>
              <a:t>Select AHU based on Airside requirements:</a:t>
            </a:r>
          </a:p>
          <a:p>
            <a:pPr marL="557213" lvl="1" indent="-214313" defTabSz="685800">
              <a:buFont typeface="Courier New" panose="02070309020205020404" pitchFamily="49" charset="0"/>
              <a:buChar char="o"/>
            </a:pPr>
            <a:r>
              <a:rPr lang="en-US" sz="788" dirty="0">
                <a:solidFill>
                  <a:prstClr val="black"/>
                </a:solidFill>
              </a:rPr>
              <a:t>CFM &amp; ESP</a:t>
            </a:r>
          </a:p>
          <a:p>
            <a:pPr marL="557213" lvl="1" indent="-214313" defTabSz="685800">
              <a:buFont typeface="Courier New" panose="02070309020205020404" pitchFamily="49" charset="0"/>
              <a:buChar char="o"/>
            </a:pPr>
            <a:r>
              <a:rPr lang="en-US" sz="788" dirty="0">
                <a:solidFill>
                  <a:prstClr val="black"/>
                </a:solidFill>
              </a:rPr>
              <a:t>Cooling &amp; Heating Capacities</a:t>
            </a:r>
          </a:p>
          <a:p>
            <a:pPr marL="214313" indent="-214313" defTabSz="685800">
              <a:buFont typeface="Arial" panose="020B0604020202020204" pitchFamily="34" charset="0"/>
              <a:buChar char="•"/>
            </a:pPr>
            <a:r>
              <a:rPr lang="en-US" sz="788" dirty="0">
                <a:solidFill>
                  <a:prstClr val="black"/>
                </a:solidFill>
              </a:rPr>
              <a:t>Send the performance summary to VRF Product Group</a:t>
            </a:r>
          </a:p>
          <a:p>
            <a:pPr marL="214313" indent="-214313" defTabSz="685800">
              <a:buFont typeface="Arial" panose="020B0604020202020204" pitchFamily="34" charset="0"/>
              <a:buChar char="•"/>
            </a:pPr>
            <a:r>
              <a:rPr lang="en-US" sz="788" dirty="0">
                <a:solidFill>
                  <a:prstClr val="black"/>
                </a:solidFill>
              </a:rPr>
              <a:t>Send expected Control Scheme to VRF Product Group</a:t>
            </a:r>
          </a:p>
        </p:txBody>
      </p:sp>
      <p:sp>
        <p:nvSpPr>
          <p:cNvPr id="8" name="Rounded Rectangle 7"/>
          <p:cNvSpPr/>
          <p:nvPr/>
        </p:nvSpPr>
        <p:spPr>
          <a:xfrm>
            <a:off x="5308760" y="2131081"/>
            <a:ext cx="3762182" cy="8655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25" b="1" dirty="0">
                <a:solidFill>
                  <a:prstClr val="black"/>
                </a:solidFill>
              </a:rPr>
              <a:t>VRF Product Group (internal)</a:t>
            </a:r>
            <a:endParaRPr lang="en-US" sz="788" b="1" dirty="0">
              <a:solidFill>
                <a:prstClr val="black"/>
              </a:solidFill>
            </a:endParaRPr>
          </a:p>
          <a:p>
            <a:pPr marL="214313" indent="-214313" defTabSz="685800">
              <a:buFont typeface="Arial" panose="020B0604020202020204" pitchFamily="34" charset="0"/>
              <a:buChar char="•"/>
            </a:pPr>
            <a:r>
              <a:rPr lang="en-US" sz="788" dirty="0">
                <a:solidFill>
                  <a:prstClr val="black"/>
                </a:solidFill>
              </a:rPr>
              <a:t>Investigate potential PMV Combos that meet Airside &amp; Toshiba requirements using PMV Checklist.</a:t>
            </a:r>
          </a:p>
          <a:p>
            <a:pPr marL="214313" indent="-214313" defTabSz="685800">
              <a:buFont typeface="Arial" panose="020B0604020202020204" pitchFamily="34" charset="0"/>
              <a:buChar char="•"/>
            </a:pPr>
            <a:r>
              <a:rPr lang="en-US" sz="788" dirty="0">
                <a:solidFill>
                  <a:prstClr val="black"/>
                </a:solidFill>
              </a:rPr>
              <a:t>If viable, approval via email:</a:t>
            </a:r>
          </a:p>
          <a:p>
            <a:pPr marL="557213" lvl="1" indent="-214313" defTabSz="685800">
              <a:buFont typeface="Arial" panose="020B0604020202020204" pitchFamily="34" charset="0"/>
              <a:buChar char="•"/>
            </a:pPr>
            <a:r>
              <a:rPr lang="en-US" sz="788" dirty="0">
                <a:solidFill>
                  <a:prstClr val="black"/>
                </a:solidFill>
              </a:rPr>
              <a:t>Contingent upon PMV Checklist (highlighted values)</a:t>
            </a:r>
          </a:p>
          <a:p>
            <a:pPr marL="557213" lvl="1" indent="-214313" defTabSz="685800">
              <a:buFont typeface="Arial" panose="020B0604020202020204" pitchFamily="34" charset="0"/>
              <a:buChar char="•"/>
            </a:pPr>
            <a:r>
              <a:rPr lang="en-US" sz="788" dirty="0">
                <a:solidFill>
                  <a:prstClr val="black"/>
                </a:solidFill>
              </a:rPr>
              <a:t>Include Vroom selection file for double-check of combos and BOM</a:t>
            </a:r>
            <a:endParaRPr lang="en-US" sz="825" dirty="0">
              <a:solidFill>
                <a:prstClr val="black"/>
              </a:solidFill>
            </a:endParaRPr>
          </a:p>
        </p:txBody>
      </p:sp>
      <p:sp>
        <p:nvSpPr>
          <p:cNvPr id="9" name="Rounded Rectangle 8"/>
          <p:cNvSpPr/>
          <p:nvPr/>
        </p:nvSpPr>
        <p:spPr>
          <a:xfrm>
            <a:off x="5308761" y="3538542"/>
            <a:ext cx="3762182" cy="8930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25" b="1" dirty="0">
                <a:solidFill>
                  <a:prstClr val="black"/>
                </a:solidFill>
              </a:rPr>
              <a:t>Distributor Sales Engineer (external)</a:t>
            </a:r>
          </a:p>
          <a:p>
            <a:pPr marL="128588" indent="-128588" defTabSz="685800">
              <a:buFont typeface="Arial" panose="020B0604020202020204" pitchFamily="34" charset="0"/>
              <a:buChar char="•"/>
            </a:pPr>
            <a:r>
              <a:rPr lang="en-US" sz="788" dirty="0">
                <a:solidFill>
                  <a:prstClr val="black"/>
                </a:solidFill>
              </a:rPr>
              <a:t>Source custom Heat Pump coils based on PMV Checklist requirements</a:t>
            </a:r>
          </a:p>
          <a:p>
            <a:pPr marL="128588" indent="-128588" defTabSz="685800">
              <a:buFont typeface="Arial" panose="020B0604020202020204" pitchFamily="34" charset="0"/>
              <a:buChar char="•"/>
            </a:pPr>
            <a:r>
              <a:rPr lang="en-US" sz="788" dirty="0">
                <a:solidFill>
                  <a:prstClr val="black"/>
                </a:solidFill>
              </a:rPr>
              <a:t>Order equipment: Airside, Toshiba VRF, Custom Coils, Misc. Controls</a:t>
            </a:r>
            <a:endParaRPr lang="en-US" sz="750" dirty="0">
              <a:solidFill>
                <a:prstClr val="black"/>
              </a:solidFill>
            </a:endParaRPr>
          </a:p>
          <a:p>
            <a:pPr marL="128588" indent="-128588" defTabSz="685800">
              <a:buFont typeface="Arial" panose="020B0604020202020204" pitchFamily="34" charset="0"/>
              <a:buChar char="•"/>
            </a:pPr>
            <a:r>
              <a:rPr lang="en-US" sz="750" dirty="0">
                <a:solidFill>
                  <a:prstClr val="black"/>
                </a:solidFill>
              </a:rPr>
              <a:t>Price &amp; Coordinate Additional Labor &amp; Misc. Parts for:</a:t>
            </a:r>
          </a:p>
          <a:p>
            <a:pPr marL="471488" lvl="1" indent="-128588" defTabSz="685800">
              <a:buFont typeface="Arial" panose="020B0604020202020204" pitchFamily="34" charset="0"/>
              <a:buChar char="•"/>
            </a:pPr>
            <a:r>
              <a:rPr lang="en-US" sz="788" dirty="0">
                <a:solidFill>
                  <a:prstClr val="black"/>
                </a:solidFill>
              </a:rPr>
              <a:t>Installing Custom Coil(s) </a:t>
            </a:r>
          </a:p>
          <a:p>
            <a:pPr marL="471488" lvl="1" indent="-128588" defTabSz="685800">
              <a:buFont typeface="Arial" panose="020B0604020202020204" pitchFamily="34" charset="0"/>
              <a:buChar char="•"/>
            </a:pPr>
            <a:r>
              <a:rPr lang="en-US" sz="788" dirty="0">
                <a:solidFill>
                  <a:prstClr val="black"/>
                </a:solidFill>
              </a:rPr>
              <a:t>Installing PMV Kit Piping</a:t>
            </a:r>
          </a:p>
          <a:p>
            <a:pPr marL="471488" lvl="1" indent="-128588" defTabSz="685800">
              <a:buFont typeface="Arial" panose="020B0604020202020204" pitchFamily="34" charset="0"/>
              <a:buChar char="•"/>
            </a:pPr>
            <a:r>
              <a:rPr lang="en-US" sz="788" dirty="0">
                <a:solidFill>
                  <a:prstClr val="black"/>
                </a:solidFill>
              </a:rPr>
              <a:t>Installing PMV Kit-Controller Wiring</a:t>
            </a:r>
          </a:p>
        </p:txBody>
      </p:sp>
      <p:cxnSp>
        <p:nvCxnSpPr>
          <p:cNvPr id="10" name="Straight Arrow Connector 9"/>
          <p:cNvCxnSpPr/>
          <p:nvPr/>
        </p:nvCxnSpPr>
        <p:spPr>
          <a:xfrm>
            <a:off x="7139306" y="1720015"/>
            <a:ext cx="0" cy="3527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10" y="843339"/>
            <a:ext cx="1077728" cy="100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a:stretch>
            <a:fillRect/>
          </a:stretch>
        </p:blipFill>
        <p:spPr>
          <a:xfrm>
            <a:off x="1824468" y="3412204"/>
            <a:ext cx="1817281" cy="1418606"/>
          </a:xfrm>
          <a:prstGeom prst="rect">
            <a:avLst/>
          </a:prstGeom>
          <a:ln>
            <a:solidFill>
              <a:srgbClr val="00B0F0"/>
            </a:solidFill>
          </a:ln>
        </p:spPr>
      </p:pic>
      <p:pic>
        <p:nvPicPr>
          <p:cNvPr id="14" name="Picture 13"/>
          <p:cNvPicPr>
            <a:picLocks noChangeAspect="1"/>
          </p:cNvPicPr>
          <p:nvPr/>
        </p:nvPicPr>
        <p:blipFill>
          <a:blip r:embed="rId5"/>
          <a:stretch>
            <a:fillRect/>
          </a:stretch>
        </p:blipFill>
        <p:spPr>
          <a:xfrm>
            <a:off x="3928331" y="3426819"/>
            <a:ext cx="971812" cy="1389375"/>
          </a:xfrm>
          <a:prstGeom prst="rect">
            <a:avLst/>
          </a:prstGeom>
          <a:ln>
            <a:solidFill>
              <a:srgbClr val="00B0F0"/>
            </a:solidFill>
          </a:ln>
        </p:spPr>
      </p:pic>
      <p:pic>
        <p:nvPicPr>
          <p:cNvPr id="15" name="Picture 14"/>
          <p:cNvPicPr>
            <a:picLocks noChangeAspect="1"/>
          </p:cNvPicPr>
          <p:nvPr/>
        </p:nvPicPr>
        <p:blipFill>
          <a:blip r:embed="rId6"/>
          <a:stretch>
            <a:fillRect/>
          </a:stretch>
        </p:blipFill>
        <p:spPr>
          <a:xfrm>
            <a:off x="366130" y="3320964"/>
            <a:ext cx="1161654" cy="1509847"/>
          </a:xfrm>
          <a:prstGeom prst="rect">
            <a:avLst/>
          </a:prstGeom>
          <a:ln>
            <a:solidFill>
              <a:srgbClr val="00B0F0"/>
            </a:solidFill>
          </a:ln>
        </p:spPr>
      </p:pic>
      <p:pic>
        <p:nvPicPr>
          <p:cNvPr id="17" name="Picture 16"/>
          <p:cNvPicPr>
            <a:picLocks noChangeAspect="1"/>
          </p:cNvPicPr>
          <p:nvPr/>
        </p:nvPicPr>
        <p:blipFill>
          <a:blip r:embed="rId7"/>
          <a:stretch>
            <a:fillRect/>
          </a:stretch>
        </p:blipFill>
        <p:spPr>
          <a:xfrm>
            <a:off x="2084838" y="2072743"/>
            <a:ext cx="956674" cy="1052759"/>
          </a:xfrm>
          <a:prstGeom prst="rect">
            <a:avLst/>
          </a:prstGeom>
          <a:ln>
            <a:solidFill>
              <a:schemeClr val="accent1"/>
            </a:solidFill>
          </a:ln>
        </p:spPr>
      </p:pic>
      <p:cxnSp>
        <p:nvCxnSpPr>
          <p:cNvPr id="18" name="Straight Arrow Connector 17"/>
          <p:cNvCxnSpPr/>
          <p:nvPr/>
        </p:nvCxnSpPr>
        <p:spPr>
          <a:xfrm>
            <a:off x="7139306" y="3125502"/>
            <a:ext cx="0" cy="3527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8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PMV Kit Sizes</a:t>
            </a:r>
            <a:endParaRPr lang="en-US" dirty="0"/>
          </a:p>
        </p:txBody>
      </p:sp>
      <p:sp>
        <p:nvSpPr>
          <p:cNvPr id="2" name="Text Placeholder 1"/>
          <p:cNvSpPr>
            <a:spLocks noGrp="1"/>
          </p:cNvSpPr>
          <p:nvPr>
            <p:ph type="body" sz="quarter" idx="10"/>
          </p:nvPr>
        </p:nvSpPr>
        <p:spPr/>
        <p:txBody>
          <a:bodyPr/>
          <a:lstStyle/>
          <a:p>
            <a:r>
              <a:rPr lang="en-US" dirty="0" smtClean="0"/>
              <a:t>introduction</a:t>
            </a:r>
            <a:endParaRPr lang="en-US" dirty="0"/>
          </a:p>
        </p:txBody>
      </p:sp>
      <p:graphicFrame>
        <p:nvGraphicFramePr>
          <p:cNvPr id="4" name="Table 3"/>
          <p:cNvGraphicFramePr>
            <a:graphicFrameLocks noGrp="1"/>
          </p:cNvGraphicFramePr>
          <p:nvPr>
            <p:extLst/>
          </p:nvPr>
        </p:nvGraphicFramePr>
        <p:xfrm>
          <a:off x="1392554" y="998587"/>
          <a:ext cx="2197100" cy="2971800"/>
        </p:xfrm>
        <a:graphic>
          <a:graphicData uri="http://schemas.openxmlformats.org/drawingml/2006/table">
            <a:tbl>
              <a:tblPr/>
              <a:tblGrid>
                <a:gridCol w="990600"/>
                <a:gridCol w="736600"/>
                <a:gridCol w="469900"/>
              </a:tblGrid>
              <a:tr h="304800">
                <a:tc>
                  <a:txBody>
                    <a:bodyPr/>
                    <a:lstStyle/>
                    <a:p>
                      <a:pPr algn="l" fontAlgn="ctr"/>
                      <a:r>
                        <a:rPr lang="en-US" sz="900" b="1" i="0" u="none" strike="noStrike" dirty="0">
                          <a:solidFill>
                            <a:srgbClr val="000000"/>
                          </a:solidFill>
                          <a:effectLst/>
                          <a:latin typeface="Calibri" panose="020F0502020204030204" pitchFamily="34" charset="0"/>
                        </a:rPr>
                        <a:t>PMV Kit Model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Capacity Code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Calibri" panose="020F0502020204030204" pitchFamily="34" charset="0"/>
                        </a:rPr>
                        <a:t>Tonnage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r>
                        <a:rPr lang="en-US" sz="900" b="0" i="0" u="none" strike="noStrike" dirty="0">
                          <a:solidFill>
                            <a:srgbClr val="000000"/>
                          </a:solidFill>
                          <a:effectLst/>
                          <a:latin typeface="Calibri" panose="020F0502020204030204" pitchFamily="34" charset="0"/>
                        </a:rPr>
                        <a:t>RBM-A0121GUL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5">
                  <a:txBody>
                    <a:bodyPr/>
                    <a:lstStyle/>
                    <a:p>
                      <a:pPr algn="l" fontAlgn="ctr"/>
                      <a:r>
                        <a:rPr lang="en-US" sz="900" b="0" i="0" u="none" strike="noStrike" dirty="0">
                          <a:solidFill>
                            <a:srgbClr val="000000"/>
                          </a:solidFill>
                          <a:effectLst/>
                          <a:latin typeface="Calibri" panose="020F0502020204030204" pitchFamily="34" charset="0"/>
                        </a:rPr>
                        <a:t>RBM-A0301GUL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dirty="0">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4">
                  <a:txBody>
                    <a:bodyPr/>
                    <a:lstStyle/>
                    <a:p>
                      <a:pPr algn="l" fontAlgn="ctr"/>
                      <a:r>
                        <a:rPr lang="en-US" sz="900" b="0" i="0" u="none" strike="noStrike">
                          <a:solidFill>
                            <a:srgbClr val="000000"/>
                          </a:solidFill>
                          <a:effectLst/>
                          <a:latin typeface="Calibri" panose="020F0502020204030204" pitchFamily="34" charset="0"/>
                        </a:rPr>
                        <a:t>RBM-A0601GUL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2">
                  <a:txBody>
                    <a:bodyPr/>
                    <a:lstStyle/>
                    <a:p>
                      <a:pPr algn="l" fontAlgn="ctr"/>
                      <a:r>
                        <a:rPr lang="en-US" sz="900" b="0" i="0" u="none" strike="noStrike">
                          <a:solidFill>
                            <a:srgbClr val="000000"/>
                          </a:solidFill>
                          <a:effectLst/>
                          <a:latin typeface="Calibri" panose="020F0502020204030204" pitchFamily="34" charset="0"/>
                        </a:rPr>
                        <a:t>RBM-A0961GUL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2">
                  <a:txBody>
                    <a:bodyPr/>
                    <a:lstStyle/>
                    <a:p>
                      <a:pPr algn="l" fontAlgn="ctr"/>
                      <a:r>
                        <a:rPr lang="en-US" sz="900" b="0" i="0" u="none" strike="noStrike" dirty="0">
                          <a:solidFill>
                            <a:srgbClr val="000000"/>
                          </a:solidFill>
                          <a:effectLst/>
                          <a:latin typeface="Calibri" panose="020F0502020204030204" pitchFamily="34" charset="0"/>
                        </a:rPr>
                        <a:t>RBM-A1921GUL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図 5"/>
          <p:cNvPicPr>
            <a:picLocks noChangeAspect="1"/>
          </p:cNvPicPr>
          <p:nvPr/>
        </p:nvPicPr>
        <p:blipFill rotWithShape="1">
          <a:blip r:embed="rId3"/>
          <a:srcRect l="53392" t="18002" r="24314" b="13156"/>
          <a:stretch/>
        </p:blipFill>
        <p:spPr>
          <a:xfrm>
            <a:off x="5509491" y="985787"/>
            <a:ext cx="1548535" cy="3732783"/>
          </a:xfrm>
          <a:prstGeom prst="rect">
            <a:avLst/>
          </a:prstGeom>
        </p:spPr>
      </p:pic>
    </p:spTree>
    <p:extLst>
      <p:ext uri="{BB962C8B-B14F-4D97-AF65-F5344CB8AC3E}">
        <p14:creationId xmlns:p14="http://schemas.microsoft.com/office/powerpoint/2010/main" val="1920006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Field-Provided Scope</a:t>
            </a:r>
            <a:endParaRPr lang="en-US" dirty="0"/>
          </a:p>
        </p:txBody>
      </p:sp>
      <p:sp>
        <p:nvSpPr>
          <p:cNvPr id="2" name="Text Placeholder 1"/>
          <p:cNvSpPr>
            <a:spLocks noGrp="1"/>
          </p:cNvSpPr>
          <p:nvPr>
            <p:ph type="body" sz="quarter" idx="10"/>
          </p:nvPr>
        </p:nvSpPr>
        <p:spPr/>
        <p:txBody>
          <a:bodyPr/>
          <a:lstStyle/>
          <a:p>
            <a:r>
              <a:rPr lang="en-US" dirty="0" smtClean="0"/>
              <a:t>introduction</a:t>
            </a:r>
            <a:endParaRPr lang="en-US" dirty="0"/>
          </a:p>
        </p:txBody>
      </p:sp>
      <p:sp>
        <p:nvSpPr>
          <p:cNvPr id="4" name="Rectangle 3"/>
          <p:cNvSpPr/>
          <p:nvPr/>
        </p:nvSpPr>
        <p:spPr>
          <a:xfrm>
            <a:off x="196850" y="810058"/>
            <a:ext cx="8102600" cy="4139979"/>
          </a:xfrm>
          <a:prstGeom prst="rect">
            <a:avLst/>
          </a:prstGeom>
        </p:spPr>
        <p:txBody>
          <a:bodyPr wrap="square">
            <a:spAutoFit/>
          </a:bodyPr>
          <a:lstStyle/>
          <a:p>
            <a:pPr>
              <a:lnSpc>
                <a:spcPct val="107000"/>
              </a:lnSpc>
              <a:spcAft>
                <a:spcPts val="800"/>
              </a:spcAft>
            </a:pPr>
            <a:r>
              <a:rPr lang="en-US" sz="1100" dirty="0" smtClean="0">
                <a:latin typeface="Calibri" panose="020F0502020204030204" pitchFamily="34" charset="0"/>
                <a:ea typeface="Calibri" panose="020F0502020204030204" pitchFamily="34" charset="0"/>
                <a:cs typeface="Times New Roman" panose="02020603050405020304" pitchFamily="18" charset="0"/>
              </a:rPr>
              <a:t>If </a:t>
            </a:r>
            <a:r>
              <a:rPr lang="en-US" sz="1100" dirty="0">
                <a:latin typeface="Calibri" panose="020F0502020204030204" pitchFamily="34" charset="0"/>
                <a:ea typeface="Calibri" panose="020F0502020204030204" pitchFamily="34" charset="0"/>
                <a:cs typeface="Times New Roman" panose="02020603050405020304" pitchFamily="18" charset="0"/>
              </a:rPr>
              <a:t>PMV Application is approved by the factory, the following items will need to be sourced, installed, and “owned” by Sales Engineer in distribution &amp; their contractors:</a:t>
            </a:r>
          </a:p>
          <a:p>
            <a:pPr>
              <a:lnSpc>
                <a:spcPct val="107000"/>
              </a:lnSpc>
              <a:spcBef>
                <a:spcPts val="200"/>
              </a:spcBef>
            </a:pPr>
            <a:r>
              <a:rPr lang="en-US" sz="13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Parts:</a:t>
            </a:r>
          </a:p>
          <a:p>
            <a:pPr marL="800100" lvl="1" indent="-342900">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Custom </a:t>
            </a:r>
            <a:r>
              <a:rPr lang="en-US" sz="1100" dirty="0" err="1">
                <a:latin typeface="Calibri" panose="020F0502020204030204" pitchFamily="34" charset="0"/>
                <a:ea typeface="Calibri" panose="020F0502020204030204" pitchFamily="34" charset="0"/>
                <a:cs typeface="Times New Roman" panose="02020603050405020304" pitchFamily="18" charset="0"/>
              </a:rPr>
              <a:t>Dx</a:t>
            </a:r>
            <a:r>
              <a:rPr lang="en-US" sz="1100" dirty="0">
                <a:latin typeface="Calibri" panose="020F0502020204030204" pitchFamily="34" charset="0"/>
                <a:ea typeface="Calibri" panose="020F0502020204030204" pitchFamily="34" charset="0"/>
                <a:cs typeface="Times New Roman" panose="02020603050405020304" pitchFamily="18" charset="0"/>
              </a:rPr>
              <a:t> Coil(s) per our specifications, rated for Heat Pump duty with R-410A</a:t>
            </a:r>
          </a:p>
          <a:p>
            <a:pPr marL="800100" lvl="1" indent="-342900">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Misc. parts</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Wire for PMVs</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Wire for coil sensors</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External controls for start/stop</a:t>
            </a:r>
          </a:p>
          <a:p>
            <a:pPr marL="1200150" lvl="2" indent="-285750">
              <a:lnSpc>
                <a:spcPct val="107000"/>
              </a:lnSpc>
              <a:spcAft>
                <a:spcPts val="800"/>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Misc. wiring as needed (i.e. fan </a:t>
            </a:r>
            <a:r>
              <a:rPr lang="en-US" sz="1100" dirty="0" err="1">
                <a:latin typeface="Calibri" panose="020F0502020204030204" pitchFamily="34" charset="0"/>
                <a:ea typeface="Calibri" panose="020F0502020204030204" pitchFamily="34" charset="0"/>
                <a:cs typeface="Times New Roman" panose="02020603050405020304" pitchFamily="18" charset="0"/>
              </a:rPr>
              <a:t>prover</a:t>
            </a:r>
            <a:r>
              <a:rPr lang="en-US" sz="1100" dirty="0">
                <a:latin typeface="Calibri" panose="020F0502020204030204" pitchFamily="34" charset="0"/>
                <a:ea typeface="Calibri" panose="020F0502020204030204" pitchFamily="34" charset="0"/>
                <a:cs typeface="Times New Roman" panose="02020603050405020304" pitchFamily="18" charset="0"/>
              </a:rPr>
              <a:t>, float switches, CNs, etc.)</a:t>
            </a:r>
          </a:p>
          <a:p>
            <a:pPr>
              <a:lnSpc>
                <a:spcPct val="107000"/>
              </a:lnSpc>
              <a:spcBef>
                <a:spcPts val="200"/>
              </a:spcBef>
            </a:pPr>
            <a:r>
              <a:rPr lang="en-US" sz="13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Labor</a:t>
            </a:r>
          </a:p>
          <a:p>
            <a:pPr marL="800100" lvl="1" indent="-342900">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Refrigerant Piping for Custom AHU &amp; PMV Kit</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Piping from PMV to coil inlet / distributor</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Piping from coil gas header to stub-out</a:t>
            </a:r>
          </a:p>
          <a:p>
            <a:pPr marL="800100" lvl="1" indent="-342900">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Mount Coil Sensor Holders &amp; Sensors</a:t>
            </a:r>
          </a:p>
          <a:p>
            <a:pPr marL="800100" lvl="1" indent="-342900">
              <a:lnSpc>
                <a:spcPct val="107000"/>
              </a:lnSpc>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Wiring</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208/230V 1ph power to Controller (like “normal” VRF IDU)</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Coil Sensors to PMV Controller</a:t>
            </a:r>
          </a:p>
          <a:p>
            <a:pPr marL="1200150" lvl="2" indent="-285750">
              <a:lnSpc>
                <a:spcPct val="107000"/>
              </a:lnSpc>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PMV to PMV Controller</a:t>
            </a:r>
          </a:p>
          <a:p>
            <a:pPr marL="1200150" lvl="2" indent="-285750">
              <a:lnSpc>
                <a:spcPct val="107000"/>
              </a:lnSpc>
              <a:spcAft>
                <a:spcPts val="800"/>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Misc. interlocks as needed (i.e. fan proof, float switches to CN inputs)</a:t>
            </a:r>
          </a:p>
          <a:p>
            <a:pPr>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Note:  this is not an all-inclusive list.  Please coordinate project specifics with Carrier Product group.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2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773268" y="902542"/>
            <a:ext cx="1184853" cy="2348284"/>
          </a:xfrm>
          <a:prstGeom prst="rect">
            <a:avLst/>
          </a:prstGeom>
        </p:spPr>
      </p:pic>
      <p:sp>
        <p:nvSpPr>
          <p:cNvPr id="3" name="Text Placeholder 2"/>
          <p:cNvSpPr>
            <a:spLocks noGrp="1"/>
          </p:cNvSpPr>
          <p:nvPr>
            <p:ph type="body" sz="quarter" idx="11"/>
          </p:nvPr>
        </p:nvSpPr>
        <p:spPr/>
        <p:txBody>
          <a:bodyPr/>
          <a:lstStyle/>
          <a:p>
            <a:r>
              <a:rPr lang="en-US" dirty="0" smtClean="0"/>
              <a:t>Parts Included with PMV Controller &amp; PMV Kit</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grpSp>
        <p:nvGrpSpPr>
          <p:cNvPr id="13" name="Group 12"/>
          <p:cNvGrpSpPr/>
          <p:nvPr/>
        </p:nvGrpSpPr>
        <p:grpSpPr>
          <a:xfrm>
            <a:off x="588830" y="901779"/>
            <a:ext cx="2131826" cy="1573925"/>
            <a:chOff x="190498" y="2160845"/>
            <a:chExt cx="4195764" cy="2724680"/>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8" y="2160845"/>
              <a:ext cx="2029755" cy="268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130" y="2160845"/>
              <a:ext cx="2106132" cy="272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p:nvPicPr>
        <p:blipFill>
          <a:blip r:embed="rId6"/>
          <a:stretch>
            <a:fillRect/>
          </a:stretch>
        </p:blipFill>
        <p:spPr>
          <a:xfrm>
            <a:off x="447674" y="2567425"/>
            <a:ext cx="2414138" cy="2180870"/>
          </a:xfrm>
          <a:prstGeom prst="rect">
            <a:avLst/>
          </a:prstGeom>
        </p:spPr>
      </p:pic>
      <p:pic>
        <p:nvPicPr>
          <p:cNvPr id="17" name="Picture 16"/>
          <p:cNvPicPr>
            <a:picLocks noChangeAspect="1"/>
          </p:cNvPicPr>
          <p:nvPr/>
        </p:nvPicPr>
        <p:blipFill>
          <a:blip r:embed="rId7"/>
          <a:stretch>
            <a:fillRect/>
          </a:stretch>
        </p:blipFill>
        <p:spPr>
          <a:xfrm>
            <a:off x="6145290" y="2373436"/>
            <a:ext cx="2599270" cy="2480935"/>
          </a:xfrm>
          <a:prstGeom prst="rect">
            <a:avLst/>
          </a:prstGeom>
        </p:spPr>
      </p:pic>
      <p:sp>
        <p:nvSpPr>
          <p:cNvPr id="4" name="Rectangle 3"/>
          <p:cNvSpPr/>
          <p:nvPr/>
        </p:nvSpPr>
        <p:spPr>
          <a:xfrm>
            <a:off x="6164340" y="2649894"/>
            <a:ext cx="2805489" cy="7464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56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Control Wire Specification</a:t>
            </a:r>
            <a:endParaRPr lang="en-US" dirty="0"/>
          </a:p>
        </p:txBody>
      </p:sp>
      <p:sp>
        <p:nvSpPr>
          <p:cNvPr id="2" name="Text Placeholder 1"/>
          <p:cNvSpPr>
            <a:spLocks noGrp="1"/>
          </p:cNvSpPr>
          <p:nvPr>
            <p:ph type="body" sz="quarter" idx="10"/>
          </p:nvPr>
        </p:nvSpPr>
        <p:spPr/>
        <p:txBody>
          <a:bodyPr/>
          <a:lstStyle/>
          <a:p>
            <a:r>
              <a:rPr lang="en-US" dirty="0" smtClean="0"/>
              <a:t>installation</a:t>
            </a:r>
            <a:endParaRPr lang="en-US" dirty="0"/>
          </a:p>
        </p:txBody>
      </p:sp>
      <p:grpSp>
        <p:nvGrpSpPr>
          <p:cNvPr id="5" name="Group 4"/>
          <p:cNvGrpSpPr/>
          <p:nvPr/>
        </p:nvGrpSpPr>
        <p:grpSpPr>
          <a:xfrm>
            <a:off x="734036" y="954916"/>
            <a:ext cx="3732204" cy="2774793"/>
            <a:chOff x="96309" y="856013"/>
            <a:chExt cx="3732204" cy="2774793"/>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9" y="856013"/>
              <a:ext cx="3732204" cy="277479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1"/>
            <p:cNvSpPr txBox="1">
              <a:spLocks noChangeArrowheads="1"/>
            </p:cNvSpPr>
            <p:nvPr/>
          </p:nvSpPr>
          <p:spPr bwMode="auto">
            <a:xfrm>
              <a:off x="2031117" y="2871526"/>
              <a:ext cx="17936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228600" marR="0" lvl="0" indent="-228600" algn="l" defTabSz="914400" rtl="0" eaLnBrk="1" fontAlgn="base" latinLnBrk="0" hangingPunct="1">
                <a:lnSpc>
                  <a:spcPct val="100000"/>
                </a:lnSpc>
                <a:buClrTx/>
                <a:buSzTx/>
                <a:buFont typeface="+mj-lt"/>
                <a:buAutoNum type="alphaUcPeriod"/>
                <a:tabLst/>
              </a:pPr>
              <a:r>
                <a:rPr lang="en-US" altLang="ja-JP" sz="700" dirty="0" smtClean="0">
                  <a:latin typeface="Calibri" panose="020F0502020204030204" pitchFamily="34" charset="0"/>
                  <a:ea typeface="MS Mincho" pitchFamily="49" charset="-128"/>
                  <a:cs typeface="Arial" pitchFamily="34" charset="0"/>
                </a:rPr>
                <a:t>PMV terminal box</a:t>
              </a:r>
            </a:p>
            <a:p>
              <a:pPr marL="228600" marR="0" lvl="0" indent="-228600" algn="l" defTabSz="914400" rtl="0" eaLnBrk="1" fontAlgn="base" latinLnBrk="0" hangingPunct="1">
                <a:lnSpc>
                  <a:spcPct val="100000"/>
                </a:lnSpc>
                <a:buClrTx/>
                <a:buSzTx/>
                <a:buFont typeface="+mj-lt"/>
                <a:buAutoNum type="alphaUcPeriod"/>
                <a:tabLst/>
              </a:pPr>
              <a:r>
                <a:rPr kumimoji="0" lang="en-US" altLang="ja-JP" sz="700" b="0" i="0" u="none" strike="noStrike" cap="none" normalizeH="0" baseline="0" dirty="0" smtClean="0">
                  <a:ln>
                    <a:noFill/>
                  </a:ln>
                  <a:solidFill>
                    <a:schemeClr val="tx1"/>
                  </a:solidFill>
                  <a:effectLst/>
                  <a:latin typeface="Calibri" panose="020F0502020204030204" pitchFamily="34" charset="0"/>
                  <a:ea typeface="MS Mincho" pitchFamily="49" charset="-128"/>
                  <a:cs typeface="Arial" pitchFamily="34" charset="0"/>
                </a:rPr>
                <a:t>Cable gland</a:t>
              </a:r>
            </a:p>
            <a:p>
              <a:pPr marL="228600" marR="0" lvl="0" indent="-228600" algn="l" defTabSz="914400" rtl="0" eaLnBrk="1" fontAlgn="base" latinLnBrk="0" hangingPunct="1">
                <a:lnSpc>
                  <a:spcPct val="100000"/>
                </a:lnSpc>
                <a:buClrTx/>
                <a:buSzTx/>
                <a:buFont typeface="+mj-lt"/>
                <a:buAutoNum type="alphaUcPeriod"/>
                <a:tabLst/>
              </a:pPr>
              <a:r>
                <a:rPr kumimoji="0" lang="en-US" altLang="ja-JP" sz="700" b="0" i="0" u="none" strike="noStrike" cap="none" normalizeH="0" baseline="0" dirty="0" smtClean="0">
                  <a:ln>
                    <a:noFill/>
                  </a:ln>
                  <a:solidFill>
                    <a:schemeClr val="tx1"/>
                  </a:solidFill>
                  <a:effectLst/>
                  <a:latin typeface="Calibri" panose="020F0502020204030204" pitchFamily="34" charset="0"/>
                  <a:ea typeface="MS Mincho" pitchFamily="49" charset="-128"/>
                  <a:cs typeface="Arial" pitchFamily="34" charset="0"/>
                </a:rPr>
                <a:t>Support tie wrap</a:t>
              </a:r>
            </a:p>
            <a:p>
              <a:pPr marL="228600" marR="0" lvl="0" indent="-228600" algn="l" defTabSz="914400" rtl="0" eaLnBrk="1" fontAlgn="base" latinLnBrk="0" hangingPunct="1">
                <a:lnSpc>
                  <a:spcPct val="100000"/>
                </a:lnSpc>
                <a:buClrTx/>
                <a:buSzTx/>
                <a:buFont typeface="+mj-lt"/>
                <a:buAutoNum type="alphaUcPeriod"/>
                <a:tabLst/>
              </a:pPr>
              <a:r>
                <a:rPr kumimoji="0" lang="en-US" altLang="ja-JP" sz="700" b="0" i="0" u="none" strike="noStrike" cap="none" normalizeH="0" baseline="0" dirty="0" smtClean="0">
                  <a:ln>
                    <a:noFill/>
                  </a:ln>
                  <a:solidFill>
                    <a:schemeClr val="tx1"/>
                  </a:solidFill>
                  <a:effectLst/>
                  <a:latin typeface="Calibri" panose="020F0502020204030204" pitchFamily="34" charset="0"/>
                  <a:ea typeface="MS Mincho" pitchFamily="49" charset="-128"/>
                  <a:cs typeface="Arial" pitchFamily="34" charset="0"/>
                </a:rPr>
                <a:t>PMV Wires (Field supply, 6or5 wires)</a:t>
              </a:r>
            </a:p>
            <a:p>
              <a:pPr marL="228600" marR="0" lvl="0" indent="-228600" algn="l" defTabSz="914400" rtl="0" eaLnBrk="1" fontAlgn="base" latinLnBrk="0" hangingPunct="1">
                <a:lnSpc>
                  <a:spcPct val="100000"/>
                </a:lnSpc>
                <a:buClrTx/>
                <a:buSzTx/>
                <a:buFont typeface="+mj-lt"/>
                <a:buAutoNum type="alphaUcPeriod"/>
                <a:tabLst/>
              </a:pPr>
              <a:r>
                <a:rPr kumimoji="0" lang="en-US" altLang="ja-JP" sz="700" b="0" i="0" u="none" strike="noStrike" cap="none" normalizeH="0" baseline="0" dirty="0" smtClean="0">
                  <a:ln>
                    <a:noFill/>
                  </a:ln>
                  <a:solidFill>
                    <a:schemeClr val="tx1"/>
                  </a:solidFill>
                  <a:effectLst/>
                  <a:latin typeface="Calibri" panose="020F0502020204030204" pitchFamily="34" charset="0"/>
                  <a:ea typeface="MS Mincho" pitchFamily="49" charset="-128"/>
                  <a:cs typeface="Arial" pitchFamily="34" charset="0"/>
                </a:rPr>
                <a:t>Cable gland</a:t>
              </a:r>
            </a:p>
            <a:p>
              <a:pPr marL="228600" marR="0" lvl="0" indent="-228600" algn="l" defTabSz="914400" rtl="0" eaLnBrk="1" fontAlgn="base" latinLnBrk="0" hangingPunct="1">
                <a:lnSpc>
                  <a:spcPct val="100000"/>
                </a:lnSpc>
                <a:buClrTx/>
                <a:buSzTx/>
                <a:buFont typeface="+mj-lt"/>
                <a:buAutoNum type="alphaUcPeriod"/>
                <a:tabLst/>
              </a:pPr>
              <a:r>
                <a:rPr kumimoji="0" lang="en-US" altLang="ja-JP" sz="700" b="0" i="0" u="none" strike="noStrike" cap="none" normalizeH="0" baseline="0" dirty="0" smtClean="0">
                  <a:ln>
                    <a:noFill/>
                  </a:ln>
                  <a:solidFill>
                    <a:schemeClr val="tx1"/>
                  </a:solidFill>
                  <a:effectLst/>
                  <a:latin typeface="Calibri" panose="020F0502020204030204" pitchFamily="34" charset="0"/>
                  <a:ea typeface="MS Mincho" pitchFamily="49" charset="-128"/>
                  <a:cs typeface="Arial" pitchFamily="34" charset="0"/>
                </a:rPr>
                <a:t>Terminal connector</a:t>
              </a:r>
              <a:endParaRPr kumimoji="0" lang="en-US" altLang="en-US" sz="1200" b="0" i="0" u="none" strike="noStrike" cap="none" normalizeH="0" baseline="0" dirty="0" smtClean="0">
                <a:ln>
                  <a:noFill/>
                </a:ln>
                <a:solidFill>
                  <a:schemeClr val="tx1"/>
                </a:solidFill>
                <a:effectLst/>
                <a:latin typeface="Calibri" panose="020F0502020204030204" pitchFamily="34" charset="0"/>
                <a:cs typeface="Arial" pitchFamily="34" charset="0"/>
              </a:endParaRPr>
            </a:p>
          </p:txBody>
        </p:sp>
      </p:grpSp>
      <p:pic>
        <p:nvPicPr>
          <p:cNvPr id="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0517" y="896275"/>
            <a:ext cx="1721926" cy="160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Table 29"/>
          <p:cNvGraphicFramePr>
            <a:graphicFrameLocks noGrp="1"/>
          </p:cNvGraphicFramePr>
          <p:nvPr>
            <p:extLst>
              <p:ext uri="{D42A27DB-BD31-4B8C-83A1-F6EECF244321}">
                <p14:modId xmlns:p14="http://schemas.microsoft.com/office/powerpoint/2010/main" val="494377064"/>
              </p:ext>
            </p:extLst>
          </p:nvPr>
        </p:nvGraphicFramePr>
        <p:xfrm>
          <a:off x="6571480" y="2970429"/>
          <a:ext cx="2452644" cy="1793196"/>
        </p:xfrm>
        <a:graphic>
          <a:graphicData uri="http://schemas.openxmlformats.org/drawingml/2006/table">
            <a:tbl>
              <a:tblPr firstRow="1" bandRow="1">
                <a:tableStyleId>{5C22544A-7EE6-4342-B048-85BDC9FD1C3A}</a:tableStyleId>
              </a:tblPr>
              <a:tblGrid>
                <a:gridCol w="503381"/>
                <a:gridCol w="492671"/>
                <a:gridCol w="728296"/>
                <a:gridCol w="728296"/>
              </a:tblGrid>
              <a:tr h="307969">
                <a:tc gridSpan="2">
                  <a:txBody>
                    <a:bodyPr/>
                    <a:lstStyle/>
                    <a:p>
                      <a:pPr marL="0" marR="0" algn="ctr">
                        <a:spcBef>
                          <a:spcPts val="0"/>
                        </a:spcBef>
                        <a:spcAft>
                          <a:spcPts val="0"/>
                        </a:spcAft>
                      </a:pPr>
                      <a:r>
                        <a:rPr lang="en-GB" sz="1000" kern="0" dirty="0">
                          <a:effectLst/>
                          <a:latin typeface="Calibri" panose="020F0502020204030204" pitchFamily="34" charset="0"/>
                        </a:rPr>
                        <a:t>Terminal number</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c hMerge="1">
                  <a:txBody>
                    <a:bodyPr/>
                    <a:lstStyle/>
                    <a:p>
                      <a:endParaRPr lang="en-US"/>
                    </a:p>
                  </a:txBody>
                  <a:tcPr/>
                </a:tc>
                <a:tc rowSpan="2">
                  <a:txBody>
                    <a:bodyPr/>
                    <a:lstStyle/>
                    <a:p>
                      <a:pPr marL="0" marR="0" algn="ctr">
                        <a:spcBef>
                          <a:spcPts val="0"/>
                        </a:spcBef>
                        <a:spcAft>
                          <a:spcPts val="0"/>
                        </a:spcAft>
                      </a:pPr>
                      <a:r>
                        <a:rPr lang="en-GB" sz="1000" kern="0" dirty="0">
                          <a:effectLst/>
                          <a:latin typeface="Calibri" panose="020F0502020204030204" pitchFamily="34" charset="0"/>
                        </a:rPr>
                        <a:t>RBM-A0121GUL</a:t>
                      </a:r>
                      <a:endParaRPr lang="en-US" sz="1000" kern="1400" dirty="0">
                        <a:effectLst/>
                        <a:latin typeface="Calibri" panose="020F0502020204030204" pitchFamily="34" charset="0"/>
                      </a:endParaRPr>
                    </a:p>
                    <a:p>
                      <a:pPr marL="0" marR="0" algn="ctr">
                        <a:spcBef>
                          <a:spcPts val="0"/>
                        </a:spcBef>
                        <a:spcAft>
                          <a:spcPts val="0"/>
                        </a:spcAft>
                      </a:pPr>
                      <a:r>
                        <a:rPr lang="en-GB" sz="1000" kern="0" dirty="0">
                          <a:effectLst/>
                          <a:latin typeface="Calibri" panose="020F0502020204030204" pitchFamily="34" charset="0"/>
                        </a:rPr>
                        <a:t>A0301GUL</a:t>
                      </a:r>
                      <a:endParaRPr lang="en-US" sz="1000" kern="1400" dirty="0">
                        <a:effectLst/>
                        <a:latin typeface="Calibri" panose="020F0502020204030204" pitchFamily="34" charset="0"/>
                      </a:endParaRPr>
                    </a:p>
                    <a:p>
                      <a:pPr marL="0" marR="0" algn="ctr">
                        <a:spcBef>
                          <a:spcPts val="0"/>
                        </a:spcBef>
                        <a:spcAft>
                          <a:spcPts val="0"/>
                        </a:spcAft>
                      </a:pPr>
                      <a:r>
                        <a:rPr lang="en-GB" sz="1000" kern="0" dirty="0">
                          <a:effectLst/>
                          <a:latin typeface="Calibri" panose="020F0502020204030204" pitchFamily="34" charset="0"/>
                        </a:rPr>
                        <a:t>A0601GUL</a:t>
                      </a:r>
                      <a:endParaRPr lang="en-US" sz="1000" kern="1400" dirty="0">
                        <a:effectLst/>
                        <a:latin typeface="Calibri" panose="020F0502020204030204" pitchFamily="34" charset="0"/>
                      </a:endParaRPr>
                    </a:p>
                    <a:p>
                      <a:pPr marL="0" marR="0" algn="ctr">
                        <a:spcBef>
                          <a:spcPts val="0"/>
                        </a:spcBef>
                        <a:spcAft>
                          <a:spcPts val="0"/>
                        </a:spcAft>
                      </a:pPr>
                      <a:r>
                        <a:rPr lang="en-GB" sz="1000" kern="0" dirty="0">
                          <a:effectLst/>
                          <a:latin typeface="Calibri" panose="020F0502020204030204" pitchFamily="34" charset="0"/>
                        </a:rPr>
                        <a:t>A0961GUL</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c rowSpan="2">
                  <a:txBody>
                    <a:bodyPr/>
                    <a:lstStyle/>
                    <a:p>
                      <a:pPr marL="0" marR="0" algn="ctr">
                        <a:spcBef>
                          <a:spcPts val="0"/>
                        </a:spcBef>
                        <a:spcAft>
                          <a:spcPts val="0"/>
                        </a:spcAft>
                      </a:pPr>
                      <a:r>
                        <a:rPr lang="en-GB" sz="1000" kern="0" dirty="0" smtClean="0">
                          <a:effectLst/>
                          <a:latin typeface="Calibri" panose="020F0502020204030204" pitchFamily="34" charset="0"/>
                        </a:rPr>
                        <a:t>RBM-A1921GUL</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r>
              <a:tr h="288100">
                <a:tc>
                  <a:txBody>
                    <a:bodyPr/>
                    <a:lstStyle/>
                    <a:p>
                      <a:pPr marL="0" marR="0" algn="ctr">
                        <a:spcBef>
                          <a:spcPts val="0"/>
                        </a:spcBef>
                        <a:spcAft>
                          <a:spcPts val="0"/>
                        </a:spcAft>
                      </a:pPr>
                      <a:r>
                        <a:rPr lang="en-GB" sz="1000" kern="0">
                          <a:effectLst/>
                          <a:latin typeface="Calibri" panose="020F0502020204030204" pitchFamily="34" charset="0"/>
                        </a:rPr>
                        <a:t>PMV1</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dirty="0">
                          <a:effectLst/>
                          <a:latin typeface="Calibri" panose="020F0502020204030204" pitchFamily="34" charset="0"/>
                        </a:rPr>
                        <a:t>PMV2</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c vMerge="1">
                  <a:txBody>
                    <a:bodyPr/>
                    <a:lstStyle/>
                    <a:p>
                      <a:endParaRPr lang="en-US"/>
                    </a:p>
                  </a:txBody>
                  <a:tcPr/>
                </a:tc>
                <a:tc vMerge="1">
                  <a:txBody>
                    <a:bodyPr/>
                    <a:lstStyle/>
                    <a:p>
                      <a:endParaRPr lang="en-US"/>
                    </a:p>
                  </a:txBody>
                  <a:tcPr/>
                </a:tc>
              </a:tr>
              <a:tr h="171866">
                <a:tc>
                  <a:txBody>
                    <a:bodyPr/>
                    <a:lstStyle/>
                    <a:p>
                      <a:pPr marL="0" marR="0" algn="ctr">
                        <a:spcBef>
                          <a:spcPts val="0"/>
                        </a:spcBef>
                        <a:spcAft>
                          <a:spcPts val="0"/>
                        </a:spcAft>
                      </a:pPr>
                      <a:r>
                        <a:rPr lang="en-GB" sz="1000" kern="0">
                          <a:effectLst/>
                          <a:latin typeface="Calibri" panose="020F0502020204030204" pitchFamily="34" charset="0"/>
                        </a:rPr>
                        <a:t>L01</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L07</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r>
              <a:tr h="171866">
                <a:tc>
                  <a:txBody>
                    <a:bodyPr/>
                    <a:lstStyle/>
                    <a:p>
                      <a:pPr marL="0" marR="0" algn="ctr">
                        <a:spcBef>
                          <a:spcPts val="0"/>
                        </a:spcBef>
                        <a:spcAft>
                          <a:spcPts val="0"/>
                        </a:spcAft>
                      </a:pPr>
                      <a:r>
                        <a:rPr lang="en-GB" sz="1000" kern="0">
                          <a:effectLst/>
                          <a:latin typeface="Calibri" panose="020F0502020204030204" pitchFamily="34" charset="0"/>
                        </a:rPr>
                        <a:t>L02</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L08</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 </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r>
              <a:tr h="171866">
                <a:tc>
                  <a:txBody>
                    <a:bodyPr/>
                    <a:lstStyle/>
                    <a:p>
                      <a:pPr marL="0" marR="0" algn="ctr">
                        <a:spcBef>
                          <a:spcPts val="0"/>
                        </a:spcBef>
                        <a:spcAft>
                          <a:spcPts val="0"/>
                        </a:spcAft>
                      </a:pPr>
                      <a:r>
                        <a:rPr lang="en-GB" sz="1000" kern="0">
                          <a:effectLst/>
                          <a:latin typeface="Calibri" panose="020F0502020204030204" pitchFamily="34" charset="0"/>
                        </a:rPr>
                        <a:t>L03</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L09</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r>
              <a:tr h="171866">
                <a:tc>
                  <a:txBody>
                    <a:bodyPr/>
                    <a:lstStyle/>
                    <a:p>
                      <a:pPr marL="0" marR="0" algn="ctr">
                        <a:spcBef>
                          <a:spcPts val="0"/>
                        </a:spcBef>
                        <a:spcAft>
                          <a:spcPts val="0"/>
                        </a:spcAft>
                      </a:pPr>
                      <a:r>
                        <a:rPr lang="en-GB" sz="1000" kern="0">
                          <a:effectLst/>
                          <a:latin typeface="Calibri" panose="020F0502020204030204" pitchFamily="34" charset="0"/>
                        </a:rPr>
                        <a:t>L04</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L10</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r>
              <a:tr h="171866">
                <a:tc>
                  <a:txBody>
                    <a:bodyPr/>
                    <a:lstStyle/>
                    <a:p>
                      <a:pPr marL="0" marR="0" algn="ctr">
                        <a:spcBef>
                          <a:spcPts val="0"/>
                        </a:spcBef>
                        <a:spcAft>
                          <a:spcPts val="0"/>
                        </a:spcAft>
                      </a:pPr>
                      <a:r>
                        <a:rPr lang="en-GB" sz="1000" kern="0">
                          <a:effectLst/>
                          <a:latin typeface="Calibri" panose="020F0502020204030204" pitchFamily="34" charset="0"/>
                        </a:rPr>
                        <a:t>L05</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L11</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r>
              <a:tr h="171866">
                <a:tc>
                  <a:txBody>
                    <a:bodyPr/>
                    <a:lstStyle/>
                    <a:p>
                      <a:pPr marL="0" marR="0" algn="ctr">
                        <a:spcBef>
                          <a:spcPts val="0"/>
                        </a:spcBef>
                        <a:spcAft>
                          <a:spcPts val="0"/>
                        </a:spcAft>
                      </a:pPr>
                      <a:r>
                        <a:rPr lang="en-GB" sz="1000" kern="0">
                          <a:effectLst/>
                          <a:latin typeface="Calibri" panose="020F0502020204030204" pitchFamily="34" charset="0"/>
                        </a:rPr>
                        <a:t>L06</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dirty="0">
                          <a:effectLst/>
                          <a:latin typeface="Calibri" panose="020F0502020204030204" pitchFamily="34" charset="0"/>
                        </a:rPr>
                        <a:t>L12</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a:effectLst/>
                          <a:latin typeface="Calibri" panose="020F0502020204030204" pitchFamily="34" charset="0"/>
                        </a:rPr>
                        <a:t>✔</a:t>
                      </a:r>
                      <a:endParaRPr lang="en-US" sz="1000" kern="1400">
                        <a:solidFill>
                          <a:srgbClr val="000000"/>
                        </a:solidFill>
                        <a:effectLst/>
                        <a:latin typeface="Calibri" panose="020F0502020204030204" pitchFamily="34" charset="0"/>
                        <a:ea typeface="Batang"/>
                        <a:cs typeface="Times New Roman"/>
                      </a:endParaRPr>
                    </a:p>
                  </a:txBody>
                  <a:tcPr marL="68580" marR="68580" marT="0" marB="0" anchor="ctr"/>
                </a:tc>
                <a:tc>
                  <a:txBody>
                    <a:bodyPr/>
                    <a:lstStyle/>
                    <a:p>
                      <a:pPr marL="0" marR="0" algn="ctr">
                        <a:spcBef>
                          <a:spcPts val="0"/>
                        </a:spcBef>
                        <a:spcAft>
                          <a:spcPts val="0"/>
                        </a:spcAft>
                      </a:pPr>
                      <a:r>
                        <a:rPr lang="en-GB" sz="1000" kern="0" dirty="0">
                          <a:effectLst/>
                          <a:latin typeface="Calibri" panose="020F0502020204030204" pitchFamily="34" charset="0"/>
                        </a:rPr>
                        <a:t>✔</a:t>
                      </a:r>
                      <a:endParaRPr lang="en-US" sz="1000" kern="1400" dirty="0">
                        <a:solidFill>
                          <a:srgbClr val="000000"/>
                        </a:solidFill>
                        <a:effectLst/>
                        <a:latin typeface="Calibri" panose="020F0502020204030204" pitchFamily="34" charset="0"/>
                        <a:ea typeface="Batang"/>
                        <a:cs typeface="Times New Roman"/>
                      </a:endParaRPr>
                    </a:p>
                  </a:txBody>
                  <a:tcPr marL="68580" marR="68580" marT="0" marB="0" anchor="ctr"/>
                </a:tc>
              </a:tr>
            </a:tbl>
          </a:graphicData>
        </a:graphic>
      </p:graphicFrame>
      <p:sp>
        <p:nvSpPr>
          <p:cNvPr id="31" name="TextBox 1"/>
          <p:cNvSpPr txBox="1">
            <a:spLocks noChangeArrowheads="1"/>
          </p:cNvSpPr>
          <p:nvPr/>
        </p:nvSpPr>
        <p:spPr bwMode="auto">
          <a:xfrm>
            <a:off x="4665970" y="2100037"/>
            <a:ext cx="1261999" cy="2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000" b="0" i="0" u="none" strike="noStrike" cap="none" normalizeH="0" baseline="0" dirty="0" smtClean="0">
                <a:ln>
                  <a:noFill/>
                </a:ln>
                <a:solidFill>
                  <a:srgbClr val="000000"/>
                </a:solidFill>
                <a:effectLst/>
                <a:latin typeface="Calibri" panose="020F0502020204030204" pitchFamily="34" charset="0"/>
                <a:ea typeface="SimSun" pitchFamily="2" charset="-122"/>
                <a:cs typeface="Arial" pitchFamily="34" charset="0"/>
              </a:rPr>
              <a:t>Terminal Numbers</a:t>
            </a:r>
            <a:endPar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2371482939"/>
              </p:ext>
            </p:extLst>
          </p:nvPr>
        </p:nvGraphicFramePr>
        <p:xfrm>
          <a:off x="65552" y="4078757"/>
          <a:ext cx="6403593" cy="561998"/>
        </p:xfrm>
        <a:graphic>
          <a:graphicData uri="http://schemas.openxmlformats.org/drawingml/2006/table">
            <a:tbl>
              <a:tblPr/>
              <a:tblGrid>
                <a:gridCol w="789724"/>
                <a:gridCol w="1787936"/>
                <a:gridCol w="918974"/>
                <a:gridCol w="2906959"/>
              </a:tblGrid>
              <a:tr h="167663">
                <a:tc gridSpan="4">
                  <a:txBody>
                    <a:bodyPr/>
                    <a:lstStyle/>
                    <a:p>
                      <a:pPr algn="ctr" fontAlgn="ctr"/>
                      <a:r>
                        <a:rPr lang="en-US" sz="800" b="1" i="0" u="none" strike="noStrike" dirty="0" smtClean="0">
                          <a:solidFill>
                            <a:srgbClr val="000000"/>
                          </a:solidFill>
                          <a:effectLst/>
                          <a:latin typeface="Calibri" panose="020F0502020204030204" pitchFamily="34" charset="0"/>
                        </a:rPr>
                        <a:t>Field-Supplied PMV Control Wiring</a:t>
                      </a:r>
                      <a:endParaRPr lang="en-US"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693">
                <a:tc>
                  <a:txBody>
                    <a:bodyPr/>
                    <a:lstStyle/>
                    <a:p>
                      <a:pPr algn="ctr" fontAlgn="b"/>
                      <a:r>
                        <a:rPr lang="en-US" sz="800" b="1" i="0" u="none" strike="noStrike" dirty="0" smtClean="0">
                          <a:solidFill>
                            <a:srgbClr val="000000"/>
                          </a:solidFill>
                          <a:effectLst/>
                          <a:latin typeface="Calibri" panose="020F0502020204030204" pitchFamily="34" charset="0"/>
                        </a:rPr>
                        <a:t>For</a:t>
                      </a:r>
                      <a:endParaRPr lang="en-US" sz="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smtClean="0">
                          <a:solidFill>
                            <a:srgbClr val="000000"/>
                          </a:solidFill>
                          <a:effectLst/>
                          <a:latin typeface="Calibri" panose="020F0502020204030204" pitchFamily="34" charset="0"/>
                        </a:rPr>
                        <a:t>Use</a:t>
                      </a:r>
                      <a:endParaRPr lang="en-US" sz="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smtClean="0">
                          <a:solidFill>
                            <a:srgbClr val="000000"/>
                          </a:solidFill>
                          <a:effectLst/>
                          <a:latin typeface="Calibri" panose="020F0502020204030204" pitchFamily="34" charset="0"/>
                        </a:rPr>
                        <a:t>Max. Length</a:t>
                      </a:r>
                      <a:endParaRPr lang="en-US" sz="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smtClean="0">
                          <a:solidFill>
                            <a:srgbClr val="000000"/>
                          </a:solidFill>
                          <a:effectLst/>
                          <a:latin typeface="Calibri" panose="020F0502020204030204" pitchFamily="34" charset="0"/>
                        </a:rPr>
                        <a:t>Notes</a:t>
                      </a:r>
                      <a:endParaRPr lang="en-US" sz="8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598">
                <a:tc>
                  <a:txBody>
                    <a:bodyPr/>
                    <a:lstStyle/>
                    <a:p>
                      <a:pPr algn="ctr" fontAlgn="b"/>
                      <a:r>
                        <a:rPr lang="en-US" sz="800" b="0" i="0" u="none" strike="noStrike" dirty="0" smtClean="0">
                          <a:solidFill>
                            <a:srgbClr val="000000"/>
                          </a:solidFill>
                          <a:effectLst/>
                          <a:latin typeface="Calibri" panose="020F0502020204030204" pitchFamily="34" charset="0"/>
                        </a:rPr>
                        <a:t>PMV Wires</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AWG 20</a:t>
                      </a:r>
                      <a:r>
                        <a:rPr lang="en-US" sz="800" b="0" i="0" u="none" strike="noStrike" baseline="0" dirty="0" smtClean="0">
                          <a:solidFill>
                            <a:srgbClr val="000000"/>
                          </a:solidFill>
                          <a:effectLst/>
                          <a:latin typeface="Calibri" panose="020F0502020204030204" pitchFamily="34" charset="0"/>
                        </a:rPr>
                        <a:t> or 22</a:t>
                      </a:r>
                      <a:r>
                        <a:rPr lang="en-US" sz="800" b="0" i="0" u="none" strike="noStrike" dirty="0" smtClean="0">
                          <a:solidFill>
                            <a:srgbClr val="000000"/>
                          </a:solidFill>
                          <a:effectLst/>
                          <a:latin typeface="Calibri" panose="020F0502020204030204" pitchFamily="34" charset="0"/>
                        </a:rPr>
                        <a:t>, stranded,</a:t>
                      </a:r>
                      <a:r>
                        <a:rPr lang="en-US" sz="800" b="0" i="0" u="none" strike="noStrike" baseline="0" dirty="0" smtClean="0">
                          <a:solidFill>
                            <a:srgbClr val="000000"/>
                          </a:solidFill>
                          <a:effectLst/>
                          <a:latin typeface="Calibri" panose="020F0502020204030204" pitchFamily="34" charset="0"/>
                        </a:rPr>
                        <a:t> 6 conductors</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16 feet (piping max)</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RBM-A1921GUL </a:t>
                      </a:r>
                      <a:r>
                        <a:rPr lang="en-US" sz="800" b="0" i="0" u="none" strike="noStrike" baseline="0" dirty="0" smtClean="0">
                          <a:solidFill>
                            <a:srgbClr val="000000"/>
                          </a:solidFill>
                          <a:effectLst/>
                          <a:latin typeface="Calibri" panose="020F0502020204030204" pitchFamily="34" charset="0"/>
                        </a:rPr>
                        <a:t>uses 5 wires; all other sizes – 6 wires.</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803">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Calibri" panose="020F0502020204030204" pitchFamily="34" charset="0"/>
                        </a:rPr>
                        <a:t>TC1, TC2, TCJ, 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Calibri" panose="020F0502020204030204" pitchFamily="34" charset="0"/>
                        </a:rPr>
                        <a:t>AWG 20</a:t>
                      </a:r>
                      <a:r>
                        <a:rPr lang="en-US" sz="800" b="0" i="0" u="none" strike="noStrike" baseline="0" dirty="0" smtClean="0">
                          <a:solidFill>
                            <a:srgbClr val="000000"/>
                          </a:solidFill>
                          <a:effectLst/>
                          <a:latin typeface="Calibri" panose="020F0502020204030204" pitchFamily="34" charset="0"/>
                        </a:rPr>
                        <a:t> or 22</a:t>
                      </a:r>
                      <a:r>
                        <a:rPr lang="en-US" sz="800" b="0" i="0" u="none" strike="noStrike" dirty="0" smtClean="0">
                          <a:solidFill>
                            <a:srgbClr val="000000"/>
                          </a:solidFill>
                          <a:effectLst/>
                          <a:latin typeface="Calibri" panose="020F0502020204030204" pitchFamily="34" charset="0"/>
                        </a:rPr>
                        <a:t>, stranded,</a:t>
                      </a:r>
                      <a:r>
                        <a:rPr lang="en-US" sz="800" b="0" i="0" u="none" strike="noStrike" baseline="0" dirty="0" smtClean="0">
                          <a:solidFill>
                            <a:srgbClr val="000000"/>
                          </a:solidFill>
                          <a:effectLst/>
                          <a:latin typeface="Calibri" panose="020F0502020204030204" pitchFamily="34" charset="0"/>
                        </a:rPr>
                        <a:t> 2 conductors</a:t>
                      </a:r>
                      <a:endParaRPr lang="en-US" sz="800" b="0" i="0" u="none" strike="noStrike" dirty="0" smtClean="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16 feet (piping max)</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TC1/2/J</a:t>
                      </a:r>
                      <a:r>
                        <a:rPr lang="en-US" sz="800" b="0" i="0" u="none" strike="noStrike" baseline="0" dirty="0" smtClean="0">
                          <a:solidFill>
                            <a:srgbClr val="000000"/>
                          </a:solidFill>
                          <a:effectLst/>
                          <a:latin typeface="Calibri" panose="020F0502020204030204" pitchFamily="34" charset="0"/>
                        </a:rPr>
                        <a:t> </a:t>
                      </a:r>
                      <a:r>
                        <a:rPr lang="en-US" sz="800" b="0" i="0" u="none" strike="noStrike" dirty="0" smtClean="0">
                          <a:solidFill>
                            <a:srgbClr val="000000"/>
                          </a:solidFill>
                          <a:effectLst/>
                          <a:latin typeface="Calibri" panose="020F0502020204030204" pitchFamily="34" charset="0"/>
                        </a:rPr>
                        <a:t>come with</a:t>
                      </a:r>
                      <a:r>
                        <a:rPr lang="en-US" sz="800" b="0" i="0" u="none" strike="noStrike" baseline="0" dirty="0" smtClean="0">
                          <a:solidFill>
                            <a:srgbClr val="000000"/>
                          </a:solidFill>
                          <a:effectLst/>
                          <a:latin typeface="Calibri" panose="020F0502020204030204" pitchFamily="34" charset="0"/>
                        </a:rPr>
                        <a:t> 8 feet of wire; TA comes with 10 feet.</a:t>
                      </a:r>
                      <a:endParaRPr lang="en-US" sz="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4468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p:properties xmlns:p="http://schemas.microsoft.com/office/2006/metadata/properties" xmlns:xsi="http://www.w3.org/2001/XMLSchema-instance" xmlns:pc="http://schemas.microsoft.com/office/infopath/2007/PartnerControls"><documentManagement><Phase xmlns="$ListId:Project Documentation;">Phase 0</Phase></documentManagement></p:properties>
</file>

<file path=customXml/item2.xml><?xml version="1.0" encoding="utf-8"?><ct:contentTypeSchema ct:_="" ma:_="" ma:contentTypeName="Document" ma:contentTypeID="0x0101002E0ABAA5DDAF1341B11B29B7823F503F" ma:contentTypeVersion="" ma:contentTypeDescription="Create a new document." ma:contentTypeScope="" ma:versionID="f47323efdb518cdaccd55883573b327b" xmlns:ct="http://schemas.microsoft.com/office/2006/metadata/contentType" xmlns:ma="http://schemas.microsoft.com/office/2006/metadata/properties/metaAttributes">
<xsd:schema targetNamespace="http://schemas.microsoft.com/office/2006/metadata/properties" ma:root="true" ma:fieldsID="e2aedaa0641081cea45fe81893e78216" ns2:_="" xmlns:xsd="http://www.w3.org/2001/XMLSchema" xmlns:xs="http://www.w3.org/2001/XMLSchema" xmlns:p="http://schemas.microsoft.com/office/2006/metadata/properties" xmlns:ns2="$ListId:Project Documentation;">
<xsd:import namespace="$ListId:Project Documentation;"/>
<xsd:element name="properties">
<xsd:complexType>
<xsd:sequence>
<xsd:element name="documentManagement">
<xsd:complexType>
<xsd:all>
<xsd:element ref="ns2:Phase" minOccurs="0"/>
</xsd:all>
</xsd:complexType>
</xsd:element>
</xsd:sequence>
</xsd:complexType>
</xsd:element>
</xsd:schema>
<xsd:schema targetNamespace="$ListId:Project Documentation;"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Phase" ma:index="8" nillable="true" ma:displayName="Phase" ma:default="Phase 0" ma:format="Dropdown" ma:internalName="Phase">
<xsd:simpleType>
<xsd:restriction base="dms:Choice">
<xsd:enumeration value="Phase 0"/>
<xsd:enumeration value="Phase 1"/>
<xsd:enumeration value="Phase II"/>
<xsd:enumeration value="Phase III"/>
<xsd:enumeration value="Phase IV"/>
<xsd:enumeration value="Phase V"/>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EC8658-7CCF-460A-9FA8-A4C6F7117B8B}">
  <ds:schemaRefs>
    <ds:schemaRef ds:uri="$ListId:Project Documentation;"/>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AD61B40-6E65-49DE-A3BF-657C2CA4F4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Project Documentation;"/>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A4F802-B13C-43C4-8D6F-50BAA9AE82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1919</Words>
  <Application>Microsoft Office PowerPoint</Application>
  <PresentationFormat>On-screen Show (16:9)</PresentationFormat>
  <Paragraphs>375</Paragraphs>
  <Slides>19</Slides>
  <Notes>19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MS PGothic</vt:lpstr>
      <vt:lpstr>SimSun</vt:lpstr>
      <vt:lpstr>SimSun</vt:lpstr>
      <vt:lpstr>Arial</vt:lpstr>
      <vt:lpstr>Batang</vt:lpstr>
      <vt:lpstr>Calibri</vt:lpstr>
      <vt:lpstr>Calibri Light</vt:lpstr>
      <vt:lpstr>Courier New</vt:lpstr>
      <vt:lpstr>MS Mincho</vt:lpstr>
      <vt:lpstr>News Gothic Std</vt:lpstr>
      <vt:lpstr>Symbol</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Matthew.Morris@Carrier.com</dc:creator>
  <cp:lastModifiedBy>Ritesh Shah</cp:lastModifiedBy>
  <cp:revision>2053</cp:revision>
  <cp:lastPrinted>2017-10-05T18:08:41Z</cp:lastPrinted>
  <dcterms:created xsi:type="dcterms:W3CDTF">2014-09-03T18:20:33Z</dcterms:created>
  <dcterms:modified xsi:type="dcterms:W3CDTF">2019-12-17T19:42:02Z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0x0101002E0ABAA5DDAF1341B11B29B7823F503F</vt:lpwstr>
  </property>
</Properties>
</file>