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4" r:id="rId4"/>
    <p:sldId id="263" r:id="rId5"/>
    <p:sldId id="271" r:id="rId6"/>
    <p:sldId id="265" r:id="rId7"/>
    <p:sldId id="266" r:id="rId8"/>
    <p:sldId id="261" r:id="rId9"/>
    <p:sldId id="281" r:id="rId10"/>
    <p:sldId id="284" r:id="rId11"/>
    <p:sldId id="267" r:id="rId12"/>
    <p:sldId id="268" r:id="rId13"/>
    <p:sldId id="280" r:id="rId14"/>
    <p:sldId id="282" r:id="rId15"/>
    <p:sldId id="283" r:id="rId16"/>
    <p:sldId id="272" r:id="rId17"/>
    <p:sldId id="275" r:id="rId18"/>
    <p:sldId id="285" r:id="rId19"/>
    <p:sldId id="286" r:id="rId20"/>
    <p:sldId id="27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XgbULwf3IJmyx8ulKh5iw==" hashData="e3xwuU58MYvtL70+tqZTJC8oT2bjh/a8I0zklWvj6FuR80m+XGtCaWuuKvtr25k4e1U15MLUeJ4zyax2PCBjE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Morris" initials="MM" lastIdx="2" clrIdx="0">
    <p:extLst>
      <p:ext uri="{19B8F6BF-5375-455C-9EA6-DF929625EA0E}">
        <p15:presenceInfo xmlns:p15="http://schemas.microsoft.com/office/powerpoint/2012/main" userId="Matthew Mor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74621" autoAdjust="0"/>
  </p:normalViewPr>
  <p:slideViewPr>
    <p:cSldViewPr snapToGrid="0">
      <p:cViewPr varScale="1">
        <p:scale>
          <a:sx n="101" d="100"/>
          <a:sy n="101" d="100"/>
        </p:scale>
        <p:origin x="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C63F2-6B07-4BD1-BE70-609E2D745CD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13D0F-8B22-4FBB-8ADD-0B585E64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7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44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Snip taken from RA Controller Installation manual.</a:t>
            </a:r>
          </a:p>
          <a:p>
            <a:r>
              <a:rPr lang="en-US" baseline="0" dirty="0" smtClean="0"/>
              <a:t>Translation:  “Air On” = Entering Air.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from “assembly line” application from distributor with multiple 39Ls.  PMV kits installed</a:t>
            </a:r>
            <a:r>
              <a:rPr lang="en-US" baseline="0" dirty="0" smtClean="0"/>
              <a:t> in their warehouse with 39Ls kept on pallet; shrink-wrapped for shipment to jobsite.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66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temp sensors brazed</a:t>
            </a:r>
            <a:r>
              <a:rPr lang="en-US" baseline="0" dirty="0" smtClean="0"/>
              <a:t> on at 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52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39M shown</a:t>
            </a:r>
            <a:r>
              <a:rPr lang="en-US" baseline="0" dirty="0" smtClean="0"/>
              <a:t> as example.</a:t>
            </a:r>
          </a:p>
          <a:p>
            <a:r>
              <a:rPr lang="en-US" baseline="0" dirty="0" smtClean="0"/>
              <a:t>Interesting “balance” from VRF application perspective:  large single-zone ducted is generally antithetical to VRF, but this is “hybrid” that brings VRF’s efficiency, precision, and low-noise to large AHUs.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4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88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coil in Large AHU picture is of an Interlaced</a:t>
            </a:r>
            <a:r>
              <a:rPr lang="en-US" baseline="0" dirty="0" smtClean="0"/>
              <a:t> coil (see feeds coming off of the 2 distributors on upper/left).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7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 each PMV Kit model (above 1ton)</a:t>
            </a:r>
            <a:r>
              <a:rPr lang="en-US" dirty="0" smtClean="0"/>
              <a:t> covers MULTIPE</a:t>
            </a:r>
            <a:r>
              <a:rPr lang="en-US" baseline="0" dirty="0" smtClean="0"/>
              <a:t> CAPACITIES.</a:t>
            </a:r>
            <a:endParaRPr lang="en-US" dirty="0" smtClean="0"/>
          </a:p>
          <a:p>
            <a:r>
              <a:rPr lang="en-US" dirty="0" smtClean="0"/>
              <a:t>Capacities</a:t>
            </a:r>
            <a:r>
              <a:rPr lang="en-US" baseline="0" dirty="0" smtClean="0"/>
              <a:t> beyond 16-tons are available as COMBINATIONS of these individual PMV kits.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45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have to tell</a:t>
            </a:r>
            <a:r>
              <a:rPr lang="en-US" baseline="0" dirty="0" smtClean="0"/>
              <a:t> the PMV Controller which size PMV kit is connected to it; this is done via DN11.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31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the critical connections you must make for it to 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Factory</a:t>
            </a:r>
            <a:r>
              <a:rPr lang="en-US" baseline="0" dirty="0" smtClean="0"/>
              <a:t> jumper installed on C5/C6 (which is from CN34 on board).</a:t>
            </a:r>
          </a:p>
          <a:p>
            <a:r>
              <a:rPr lang="en-US" baseline="0" dirty="0" smtClean="0"/>
              <a:t> Note “KP” relays provided: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are factory-included pilot relays that are triggered by normal CN outputs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Green LEDs light up when energized (“FAN” top left and in picture to the right)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See last slide for further details on relays</a:t>
            </a:r>
          </a:p>
          <a:p>
            <a:r>
              <a:rPr lang="en-US" baseline="0" dirty="0" smtClean="0"/>
              <a:t>Note that we only have binary fan output – on/off; we DO NOT have ability to modulate fan speed.</a:t>
            </a:r>
          </a:p>
          <a:p>
            <a:r>
              <a:rPr lang="en-US" baseline="0" dirty="0" smtClean="0"/>
              <a:t>Note 12 PMV Wire Terminals:  Larger combo kits can use 2 PMVs; each PMV uses up to 6 wires.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74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have many of the “normal” Toshiba CN I/O options available as well; reach out to Product team for details as needed for application.</a:t>
            </a:r>
          </a:p>
          <a:p>
            <a:r>
              <a:rPr lang="en-US" dirty="0" smtClean="0"/>
              <a:t>Don’t forget</a:t>
            </a:r>
            <a:r>
              <a:rPr lang="en-US" baseline="0" dirty="0" smtClean="0"/>
              <a:t> jumper J01 on C1/C2 external on/off (next slide).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6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26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like normal applications</a:t>
            </a:r>
            <a:r>
              <a:rPr lang="en-US" baseline="0" dirty="0" smtClean="0"/>
              <a:t> with CN61 accessory, cut jumper J01 for normal “switch” response instead of pulse / “push button”.</a:t>
            </a:r>
          </a:p>
          <a:p>
            <a:r>
              <a:rPr lang="en-US" baseline="0" dirty="0" smtClean="0"/>
              <a:t>Also, as we know, this input should NOT be used as a “thermostatic” on/off switch for BMS “temperature control”.  (We speak from experience on this and previous misapplications.)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27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4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PMV Kits can be applied to “build-your-own” AHU with VRF expansion valve and IDU controls; behaves essentially like a conventional High Static Ducted TC VRF IDU.</a:t>
            </a:r>
          </a:p>
          <a:p>
            <a:r>
              <a:rPr lang="en-US" baseline="0" dirty="0" smtClean="0"/>
              <a:t>Toshiba Carrier provides 2 pieces:  PMV Kit &amp; PMV Controller; the </a:t>
            </a:r>
            <a:r>
              <a:rPr lang="en-US" dirty="0" smtClean="0"/>
              <a:t>AHU and all inside “the box” are additional FIELD-SOURCED</a:t>
            </a:r>
            <a:r>
              <a:rPr lang="en-US" baseline="0" dirty="0" smtClean="0"/>
              <a:t> material.  This essentially makes a high-static 1:1 Heat Pump in this schematic.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8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kits</a:t>
            </a:r>
            <a:r>
              <a:rPr lang="en-US" baseline="0" dirty="0" smtClean="0"/>
              <a:t> are very exciting and flexible.  However, these are an applied product that require additional care, parts sourcing, &amp; coordination.  </a:t>
            </a:r>
          </a:p>
          <a:p>
            <a:r>
              <a:rPr lang="en-US" baseline="0" dirty="0" smtClean="0"/>
              <a:t>Please adhere to this process to obtain factory approval from Toshiba VRF.  Please do not sell PMV Kits without approval email from VRF product group.</a:t>
            </a:r>
          </a:p>
          <a:p>
            <a:r>
              <a:rPr lang="en-US" baseline="0" dirty="0" smtClean="0"/>
              <a:t>Please also refer to PMV Kit Installation &amp; Startup training PPT for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1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reiterate that this is a highly APPLIED product and requires factory checks and approval for each application.  Then, additional equipment and labor must be field-provided and coordinated.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FB46C-B846-1B4F-9356-EF004EED2B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break</a:t>
            </a:r>
            <a:r>
              <a:rPr lang="en-US" baseline="0" dirty="0" smtClean="0"/>
              <a:t> at 8 tons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64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r>
              <a:rPr lang="en-US" baseline="0" dirty="0" smtClean="0"/>
              <a:t> for simplest solution first.  If conventional VRF ducted IDUs can be used, consider these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1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Walk through</a:t>
            </a:r>
            <a:r>
              <a:rPr lang="en-US" sz="1200" baseline="0" dirty="0" smtClean="0">
                <a:solidFill>
                  <a:srgbClr val="0070C0"/>
                </a:solidFill>
                <a:cs typeface="Arial"/>
              </a:rPr>
              <a:t> 10 critical metrics in yellow</a:t>
            </a:r>
            <a:endParaRPr lang="en-US" sz="1200" dirty="0" smtClean="0">
              <a:solidFill>
                <a:srgbClr val="0070C0"/>
              </a:solidFill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(Tip: ~300cfm/ton)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3D0F-8B22-4FBB-8ADD-0B585E6474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2190" r="4198" b="48481"/>
          <a:stretch/>
        </p:blipFill>
        <p:spPr>
          <a:xfrm>
            <a:off x="0" y="2121973"/>
            <a:ext cx="12192000" cy="434656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09600" y="1240912"/>
            <a:ext cx="10972800" cy="880533"/>
          </a:xfrm>
          <a:prstGeom prst="rect">
            <a:avLst/>
          </a:prstGeom>
          <a:solidFill>
            <a:srgbClr val="82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2117603"/>
            <a:ext cx="10972800" cy="878748"/>
          </a:xfrm>
          <a:prstGeom prst="rect">
            <a:avLst/>
          </a:prstGeom>
          <a:solidFill>
            <a:srgbClr val="82B0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TextBox 7"/>
          <p:cNvSpPr txBox="1">
            <a:spLocks noChangeArrowheads="1"/>
          </p:cNvSpPr>
          <p:nvPr userDrawn="1"/>
        </p:nvSpPr>
        <p:spPr bwMode="auto">
          <a:xfrm>
            <a:off x="0" y="6499119"/>
            <a:ext cx="12192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609585" eaLnBrk="1" hangingPunct="1">
              <a:spcBef>
                <a:spcPct val="0"/>
              </a:spcBef>
              <a:buFontTx/>
              <a:buNone/>
            </a:pPr>
            <a:r>
              <a:rPr lang="en-US" altLang="en-US" sz="1333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 pitchFamily="34" charset="0"/>
              </a:rPr>
              <a:t>Carrier Confidential and Proprietary Information– Not for Further Distribution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204999" y="3096941"/>
            <a:ext cx="9052291" cy="8781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349829"/>
            <a:ext cx="10972801" cy="767775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1974"/>
            <a:ext cx="8529124" cy="534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  <p:pic>
        <p:nvPicPr>
          <p:cNvPr id="15" name="Picture 2" descr="https://files.carrier.com/commercial/en/us/contentimages/TC-logo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19247" r="34199" b="15818"/>
          <a:stretch/>
        </p:blipFill>
        <p:spPr bwMode="auto">
          <a:xfrm>
            <a:off x="5231066" y="132257"/>
            <a:ext cx="1724593" cy="9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6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Carri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152C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4118" y="997558"/>
            <a:ext cx="12206111" cy="126385"/>
          </a:xfrm>
          <a:prstGeom prst="rect">
            <a:avLst/>
          </a:prstGeom>
          <a:solidFill>
            <a:srgbClr val="152C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     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96899" y="585642"/>
            <a:ext cx="11087915" cy="494436"/>
          </a:xfr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66666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6899" y="63691"/>
            <a:ext cx="11087915" cy="66753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733" b="1" i="0" cap="all" baseline="0">
                <a:solidFill>
                  <a:srgbClr val="152C73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9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AC1D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4118" y="997558"/>
            <a:ext cx="12206111" cy="126385"/>
          </a:xfrm>
          <a:prstGeom prst="rect">
            <a:avLst/>
          </a:prstGeom>
          <a:solidFill>
            <a:srgbClr val="AC1D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     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96899" y="585642"/>
            <a:ext cx="11087915" cy="494436"/>
          </a:xfr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66666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6899" y="63691"/>
            <a:ext cx="11087915" cy="66753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733" b="1" i="0" cap="all" baseline="0">
                <a:solidFill>
                  <a:srgbClr val="152C73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3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ED7A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4118" y="997558"/>
            <a:ext cx="12206111" cy="126385"/>
          </a:xfrm>
          <a:prstGeom prst="rect">
            <a:avLst/>
          </a:prstGeom>
          <a:solidFill>
            <a:srgbClr val="ED7A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     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96899" y="585642"/>
            <a:ext cx="11087915" cy="494436"/>
          </a:xfr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66666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6899" y="63691"/>
            <a:ext cx="11087915" cy="66753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733" b="1" i="0" cap="all" baseline="0">
                <a:solidFill>
                  <a:srgbClr val="152C73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0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752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4118" y="997558"/>
            <a:ext cx="12206111" cy="126385"/>
          </a:xfrm>
          <a:prstGeom prst="rect">
            <a:avLst/>
          </a:prstGeom>
          <a:solidFill>
            <a:srgbClr val="752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     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96899" y="585642"/>
            <a:ext cx="11087915" cy="494436"/>
          </a:xfr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66666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6899" y="63691"/>
            <a:ext cx="11087915" cy="66753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733" b="1" i="0" cap="all" baseline="0">
                <a:solidFill>
                  <a:srgbClr val="152C73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3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4118" y="997558"/>
            <a:ext cx="12206111" cy="12638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     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96899" y="585642"/>
            <a:ext cx="11087915" cy="494436"/>
          </a:xfr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66666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6899" y="63691"/>
            <a:ext cx="11087915" cy="66753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733" b="1" i="0" cap="all" baseline="0">
                <a:solidFill>
                  <a:srgbClr val="152C73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7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ED1B2E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23267" y="6483032"/>
            <a:ext cx="4331335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 defTabSz="609585">
              <a:lnSpc>
                <a:spcPts val="860"/>
              </a:lnSpc>
            </a:pPr>
            <a:r>
              <a:rPr lang="en-US" spc="5" smtClean="0">
                <a:solidFill>
                  <a:prstClr val="black"/>
                </a:solidFill>
              </a:rPr>
              <a:t>UTC </a:t>
            </a:r>
            <a:r>
              <a:rPr lang="en-US" spc="-5" smtClean="0">
                <a:solidFill>
                  <a:prstClr val="black"/>
                </a:solidFill>
              </a:rPr>
              <a:t>Climate, Controls, </a:t>
            </a:r>
            <a:r>
              <a:rPr lang="en-US" smtClean="0">
                <a:solidFill>
                  <a:prstClr val="black"/>
                </a:solidFill>
              </a:rPr>
              <a:t>&amp; </a:t>
            </a:r>
            <a:r>
              <a:rPr lang="en-US" spc="-5" smtClean="0">
                <a:solidFill>
                  <a:prstClr val="black"/>
                </a:solidFill>
              </a:rPr>
              <a:t>Security Confidential and Proprietary Information </a:t>
            </a:r>
            <a:r>
              <a:rPr lang="en-US" smtClean="0">
                <a:solidFill>
                  <a:prstClr val="black"/>
                </a:solidFill>
              </a:rPr>
              <a:t>– </a:t>
            </a:r>
            <a:r>
              <a:rPr lang="en-US" spc="-5" smtClean="0">
                <a:solidFill>
                  <a:prstClr val="black"/>
                </a:solidFill>
              </a:rPr>
              <a:t>Not for further</a:t>
            </a:r>
            <a:r>
              <a:rPr lang="en-US" spc="-35" smtClean="0">
                <a:solidFill>
                  <a:prstClr val="black"/>
                </a:solidFill>
              </a:rPr>
              <a:t> </a:t>
            </a:r>
            <a:r>
              <a:rPr lang="en-US" spc="-5" smtClean="0">
                <a:solidFill>
                  <a:prstClr val="black"/>
                </a:solidFill>
              </a:rPr>
              <a:t>Distribution</a:t>
            </a:r>
            <a:endParaRPr lang="en-US" spc="-5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399">
              <a:lnSpc>
                <a:spcPts val="860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25399">
                <a:lnSpc>
                  <a:spcPts val="860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9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-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cacbdpapps.net/marketing/AdKits/cac2017/downloads/Support_Materials/Photo/products/lifestyle/Mom_Son_Couch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5" b="-4415"/>
          <a:stretch/>
        </p:blipFill>
        <p:spPr bwMode="auto">
          <a:xfrm>
            <a:off x="0" y="1269372"/>
            <a:ext cx="12192000" cy="55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609600" y="647371"/>
            <a:ext cx="10972800" cy="624460"/>
          </a:xfrm>
          <a:prstGeom prst="rect">
            <a:avLst/>
          </a:prstGeom>
          <a:solidFill>
            <a:srgbClr val="82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cap="all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271833"/>
            <a:ext cx="10972800" cy="549247"/>
          </a:xfrm>
          <a:prstGeom prst="rect">
            <a:avLst/>
          </a:prstGeom>
          <a:solidFill>
            <a:srgbClr val="82B0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cap="all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0" y="5699760"/>
            <a:ext cx="12192000" cy="0"/>
          </a:xfrm>
          <a:prstGeom prst="line">
            <a:avLst/>
          </a:prstGeom>
          <a:ln w="9525" cmpd="sng">
            <a:solidFill>
              <a:srgbClr val="C8C8C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>
            <a:off x="0" y="6499119"/>
            <a:ext cx="12192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609585" eaLnBrk="1" hangingPunct="1">
              <a:spcBef>
                <a:spcPct val="0"/>
              </a:spcBef>
              <a:buFontTx/>
              <a:buNone/>
            </a:pPr>
            <a:r>
              <a:rPr lang="en-US" altLang="en-US" sz="1333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Carrier Confidential and Proprietary Information– Not for Further Distribution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47373"/>
            <a:ext cx="10972800" cy="622001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1286289"/>
            <a:ext cx="8529124" cy="534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3" y="5269651"/>
            <a:ext cx="1315212" cy="860741"/>
          </a:xfrm>
          <a:prstGeom prst="rect">
            <a:avLst/>
          </a:prstGeom>
        </p:spPr>
      </p:pic>
      <p:pic>
        <p:nvPicPr>
          <p:cNvPr id="12" name="Picture 2" descr="https://files.carrier.com/commercial/en/us/contentimages/TC-logo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19247" r="34199" b="15818"/>
          <a:stretch/>
        </p:blipFill>
        <p:spPr bwMode="auto">
          <a:xfrm>
            <a:off x="7838360" y="5268605"/>
            <a:ext cx="1724593" cy="9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M:\DLS-VRF\Logos\Bryant\bndatRGB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89" y="5303445"/>
            <a:ext cx="1561744" cy="8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5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Carri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828800" y="2129664"/>
            <a:ext cx="8534400" cy="908736"/>
          </a:xfrm>
          <a:prstGeom prst="rect">
            <a:avLst/>
          </a:prstGeom>
          <a:solidFill>
            <a:srgbClr val="93959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3" y="1199441"/>
            <a:ext cx="12191996" cy="931259"/>
          </a:xfrm>
          <a:prstGeom prst="rect">
            <a:avLst/>
          </a:prstGeom>
          <a:solidFill>
            <a:srgbClr val="82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89101"/>
            <a:ext cx="10972800" cy="931259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0360"/>
            <a:ext cx="8529124" cy="9087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82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02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Carri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1828800" y="2120360"/>
            <a:ext cx="8534400" cy="908736"/>
          </a:xfrm>
          <a:prstGeom prst="rect">
            <a:avLst/>
          </a:prstGeom>
          <a:solidFill>
            <a:srgbClr val="93959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" y="1199441"/>
            <a:ext cx="12191996" cy="931259"/>
          </a:xfrm>
          <a:prstGeom prst="rect">
            <a:avLst/>
          </a:prstGeom>
          <a:solidFill>
            <a:srgbClr val="152C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152C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89101"/>
            <a:ext cx="10972800" cy="931259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0360"/>
            <a:ext cx="8529124" cy="9087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4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1828800" y="2120360"/>
            <a:ext cx="8534400" cy="908736"/>
          </a:xfrm>
          <a:prstGeom prst="rect">
            <a:avLst/>
          </a:prstGeom>
          <a:solidFill>
            <a:srgbClr val="93959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3" y="1199441"/>
            <a:ext cx="12191996" cy="931259"/>
          </a:xfrm>
          <a:prstGeom prst="rect">
            <a:avLst/>
          </a:prstGeom>
          <a:solidFill>
            <a:srgbClr val="AC1D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AC1D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89101"/>
            <a:ext cx="10972800" cy="931259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0360"/>
            <a:ext cx="8529124" cy="9087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5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3" y="1199441"/>
            <a:ext cx="12191996" cy="931259"/>
          </a:xfrm>
          <a:prstGeom prst="rect">
            <a:avLst/>
          </a:prstGeom>
          <a:solidFill>
            <a:srgbClr val="ED7A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1828800" y="2120360"/>
            <a:ext cx="8534400" cy="908736"/>
          </a:xfrm>
          <a:prstGeom prst="rect">
            <a:avLst/>
          </a:prstGeom>
          <a:solidFill>
            <a:srgbClr val="93959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ED7A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89101"/>
            <a:ext cx="10972800" cy="931259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0360"/>
            <a:ext cx="8529124" cy="9087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17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3" y="1199441"/>
            <a:ext cx="12191996" cy="931259"/>
          </a:xfrm>
          <a:prstGeom prst="rect">
            <a:avLst/>
          </a:prstGeom>
          <a:solidFill>
            <a:srgbClr val="752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828800" y="2120360"/>
            <a:ext cx="8534400" cy="908736"/>
          </a:xfrm>
          <a:prstGeom prst="rect">
            <a:avLst/>
          </a:prstGeom>
          <a:solidFill>
            <a:srgbClr val="93959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752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89101"/>
            <a:ext cx="10972800" cy="931259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0360"/>
            <a:ext cx="8529124" cy="9087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18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3" y="1199441"/>
            <a:ext cx="12191996" cy="93125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828800" y="2120360"/>
            <a:ext cx="8534400" cy="908736"/>
          </a:xfrm>
          <a:prstGeom prst="rect">
            <a:avLst/>
          </a:prstGeom>
          <a:solidFill>
            <a:srgbClr val="93959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89101"/>
            <a:ext cx="10972800" cy="931259"/>
          </a:xfrm>
        </p:spPr>
        <p:txBody>
          <a:bodyPr anchor="ctr"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1" y="2120360"/>
            <a:ext cx="8529124" cy="9087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SECTION SUB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60144"/>
            <a:ext cx="12192000" cy="297856"/>
          </a:xfrm>
          <a:prstGeom prst="rect">
            <a:avLst/>
          </a:prstGeom>
          <a:solidFill>
            <a:srgbClr val="82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4118" y="997558"/>
            <a:ext cx="12206111" cy="126385"/>
          </a:xfrm>
          <a:prstGeom prst="rect">
            <a:avLst/>
          </a:prstGeom>
          <a:solidFill>
            <a:srgbClr val="82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       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96899" y="63691"/>
            <a:ext cx="11087915" cy="66753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733" b="1" i="0" cap="all" baseline="0">
                <a:solidFill>
                  <a:srgbClr val="152C73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96899" y="585642"/>
            <a:ext cx="11087915" cy="494436"/>
          </a:xfr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66666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1184"/>
            <a:ext cx="3317923" cy="240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441" y="6560144"/>
            <a:ext cx="99408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cs typeface="Arial"/>
              </a:rPr>
              <a:t>Carrier Confidential and Proprietary Information– Not for Further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82648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92334"/>
            <a:ext cx="3230067" cy="449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609585"/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" y="6474905"/>
            <a:ext cx="8066224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09585"/>
            <a:r>
              <a:rPr lang="en-US" sz="1333" dirty="0">
                <a:solidFill>
                  <a:prstClr val="white"/>
                </a:solidFill>
                <a:latin typeface="News Gothic Std" pitchFamily="34" charset="0"/>
                <a:cs typeface="Arial"/>
              </a:rPr>
              <a:t>UTC Building &amp; Industrial Systems Confidential and Proprietary Information – Not for Further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2490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hyperlink" Target="https://urldefense.proofpoint.com/v2/url?u=https-3A__www.schneider-2Delectric.com_en_product_RSL1PVJU_slim-2Drelay-2Dmounted-2Don-2Dscrew-2Dsocket-2Dwith-2Dled-2Dand-2Dprotection-2Dcircuit-252C-2D12-2Dv_&amp;d=DwQFJg&amp;c=ilBQI1lupc9Y65XwNblLtw&amp;r=4TDwnRkrEdgwo_METa8CbuTSzZceZGEk2eGehghCe-Y&amp;m=ikO7K6WnOUKjrMW0lug4tj2ATYd37GZiBWyDt6Nyk4I&amp;s=wjyy-mLNNDiM0s0UOUQIIzqev-JKtkx2ULnf6ecokas&amp;e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APPLICATION &amp; </a:t>
            </a:r>
            <a:r>
              <a:rPr lang="en-US" dirty="0" err="1" smtClean="0"/>
              <a:t>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Return air </a:t>
            </a:r>
            <a:r>
              <a:rPr lang="en-US" dirty="0" err="1" smtClean="0"/>
              <a:t>pmv</a:t>
            </a:r>
            <a:r>
              <a:rPr lang="en-US" dirty="0" smtClean="0"/>
              <a:t> kits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74125" y="6600825"/>
            <a:ext cx="3317875" cy="241300"/>
          </a:xfrm>
        </p:spPr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Decision-making tree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Entering Air Temperatures (EATs)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7847" y="5129071"/>
            <a:ext cx="568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Allowed EATs are the same as “normal” Toshiba-Carrier IDU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If conditioning small percentage of outside air, an ERV may help mitigate EATs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Run mixed-air calculations to make sure they’re in range of allowed EATs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621" y="1253173"/>
            <a:ext cx="9718535" cy="282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“Medium-sized” AHUs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 scenarios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071" y="1528746"/>
            <a:ext cx="3332692" cy="24877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049266" y="4027754"/>
            <a:ext cx="1333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Carrier 39L</a:t>
            </a:r>
            <a:endParaRPr lang="en-US" sz="1100" dirty="0" smtClean="0">
              <a:solidFill>
                <a:srgbClr val="0070C0"/>
              </a:solidFill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4071" y="4715056"/>
            <a:ext cx="8282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For projects with multiple, “medium-sized” AHUs, kits can be installed offsite</a:t>
            </a:r>
          </a:p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Potential economies of scale and “sweet spot”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861" y="1528746"/>
            <a:ext cx="3596514" cy="25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12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Custom Form Factors / Dimensions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 scenarios</a:t>
            </a:r>
            <a:endParaRPr lang="en-US" dirty="0"/>
          </a:p>
        </p:txBody>
      </p:sp>
      <p:pic>
        <p:nvPicPr>
          <p:cNvPr id="7" name="Picture 2" descr="C:\Users\cbs2031\Desktop\Tech Support Documents\1- Jobsite Visit Data\4 - TEC\Brain Tree\Pictures\IMG_5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34" y="1253173"/>
            <a:ext cx="2545766" cy="33943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68954" y="4682122"/>
            <a:ext cx="2085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Low-Profile 3</a:t>
            </a:r>
            <a:r>
              <a:rPr lang="en-US" sz="1200" baseline="30000" dirty="0" smtClean="0">
                <a:solidFill>
                  <a:srgbClr val="0070C0"/>
                </a:solidFill>
                <a:cs typeface="Arial"/>
              </a:rPr>
              <a:t>rd</a:t>
            </a:r>
            <a:r>
              <a:rPr lang="en-US" sz="1200" dirty="0" smtClean="0">
                <a:solidFill>
                  <a:srgbClr val="0070C0"/>
                </a:solidFill>
                <a:cs typeface="Arial"/>
              </a:rPr>
              <a:t>-Party AHU</a:t>
            </a:r>
            <a:endParaRPr lang="en-US" sz="1100" dirty="0" smtClean="0">
              <a:solidFill>
                <a:srgbClr val="0070C0"/>
              </a:solidFill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9900" y="2194720"/>
            <a:ext cx="715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PMV Kits can be adapted to virtually any style of AHU, as long as we meet requirements.  (Refer to PMV Checklist)</a:t>
            </a:r>
            <a:endParaRPr lang="en-US" sz="1400" dirty="0" smtClean="0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5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13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Large AHUs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 scenarios</a:t>
            </a:r>
            <a:endParaRPr lang="en-US" dirty="0"/>
          </a:p>
        </p:txBody>
      </p:sp>
      <p:sp>
        <p:nvSpPr>
          <p:cNvPr id="227" name="Rectangle 226"/>
          <p:cNvSpPr/>
          <p:nvPr/>
        </p:nvSpPr>
        <p:spPr>
          <a:xfrm>
            <a:off x="2137579" y="4810920"/>
            <a:ext cx="7150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Up to 32-ton systems available</a:t>
            </a:r>
          </a:p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For large, open, conditioned spaces that function well as “single-zone”</a:t>
            </a:r>
          </a:p>
          <a:p>
            <a:pPr marL="0" lvl="1">
              <a:buClr>
                <a:srgbClr val="152C73"/>
              </a:buClr>
            </a:pPr>
            <a:r>
              <a:rPr lang="en-US" sz="1600" dirty="0">
                <a:solidFill>
                  <a:srgbClr val="0070C0"/>
                </a:solidFill>
                <a:cs typeface="Arial"/>
              </a:rPr>
              <a:t>	</a:t>
            </a:r>
            <a:r>
              <a:rPr lang="en-US" sz="1600" dirty="0" smtClean="0">
                <a:solidFill>
                  <a:srgbClr val="0070C0"/>
                </a:solidFill>
                <a:cs typeface="Arial"/>
              </a:rPr>
              <a:t>i.e. warehouse, gym, auditorium, etc.</a:t>
            </a:r>
            <a:endParaRPr lang="en-US" sz="14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endParaRPr lang="en-US" sz="1600" dirty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</p:txBody>
      </p:sp>
      <p:pic>
        <p:nvPicPr>
          <p:cNvPr id="230" name="Picture 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61" y="1253173"/>
            <a:ext cx="7599339" cy="3090923"/>
          </a:xfrm>
          <a:prstGeom prst="rect">
            <a:avLst/>
          </a:prstGeom>
        </p:spPr>
      </p:pic>
      <p:sp>
        <p:nvSpPr>
          <p:cNvPr id="231" name="Rectangle 230"/>
          <p:cNvSpPr/>
          <p:nvPr/>
        </p:nvSpPr>
        <p:spPr>
          <a:xfrm>
            <a:off x="5045880" y="3903506"/>
            <a:ext cx="1333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Carrier 39M</a:t>
            </a:r>
            <a:endParaRPr lang="en-US" sz="1100" dirty="0" smtClean="0">
              <a:solidFill>
                <a:srgbClr val="0070C0"/>
              </a:solidFill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98280" y="4055906"/>
            <a:ext cx="1333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Carrier 39M</a:t>
            </a:r>
            <a:endParaRPr lang="en-US" sz="1100" dirty="0" smtClean="0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14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Large AHUs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 scenarios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94464" y="1093191"/>
            <a:ext cx="9428385" cy="5457848"/>
            <a:chOff x="1224464" y="1093191"/>
            <a:chExt cx="9428385" cy="5457848"/>
          </a:xfrm>
        </p:grpSpPr>
        <p:sp>
          <p:nvSpPr>
            <p:cNvPr id="108" name="正方形/長方形 520"/>
            <p:cNvSpPr/>
            <p:nvPr/>
          </p:nvSpPr>
          <p:spPr>
            <a:xfrm>
              <a:off x="2443162" y="1093191"/>
              <a:ext cx="19257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DX controller </a:t>
              </a:r>
              <a:endParaRPr kumimoji="1" lang="ja-JP" altLang="en-US" sz="24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24464" y="1279075"/>
              <a:ext cx="9428385" cy="5271964"/>
              <a:chOff x="1224464" y="1279075"/>
              <a:chExt cx="9428385" cy="527196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24464" y="1279075"/>
                <a:ext cx="9428385" cy="5271964"/>
                <a:chOff x="1224464" y="1279075"/>
                <a:chExt cx="9428385" cy="5271964"/>
              </a:xfrm>
            </p:grpSpPr>
            <p:cxnSp>
              <p:nvCxnSpPr>
                <p:cNvPr id="10" name="直線コネクタ 361"/>
                <p:cNvCxnSpPr/>
                <p:nvPr/>
              </p:nvCxnSpPr>
              <p:spPr>
                <a:xfrm flipH="1">
                  <a:off x="8894088" y="3094545"/>
                  <a:ext cx="30351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コネクタ 354"/>
                <p:cNvCxnSpPr/>
                <p:nvPr/>
              </p:nvCxnSpPr>
              <p:spPr>
                <a:xfrm>
                  <a:off x="8831057" y="2201617"/>
                  <a:ext cx="29788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コネクタ 28"/>
                <p:cNvCxnSpPr/>
                <p:nvPr/>
              </p:nvCxnSpPr>
              <p:spPr>
                <a:xfrm>
                  <a:off x="2956976" y="6458509"/>
                  <a:ext cx="3305931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" name="グループ化 255"/>
                <p:cNvGrpSpPr/>
                <p:nvPr/>
              </p:nvGrpSpPr>
              <p:grpSpPr>
                <a:xfrm>
                  <a:off x="5588206" y="1740950"/>
                  <a:ext cx="3820179" cy="4789719"/>
                  <a:chOff x="4545470" y="1628862"/>
                  <a:chExt cx="3820179" cy="4789719"/>
                </a:xfrm>
              </p:grpSpPr>
              <p:grpSp>
                <p:nvGrpSpPr>
                  <p:cNvPr id="139" name="グループ化 192"/>
                  <p:cNvGrpSpPr/>
                  <p:nvPr/>
                </p:nvGrpSpPr>
                <p:grpSpPr>
                  <a:xfrm>
                    <a:off x="4545470" y="1628862"/>
                    <a:ext cx="3802005" cy="4737928"/>
                    <a:chOff x="5358898" y="1392987"/>
                    <a:chExt cx="3802005" cy="4737928"/>
                  </a:xfrm>
                </p:grpSpPr>
                <p:grpSp>
                  <p:nvGrpSpPr>
                    <p:cNvPr id="146" name="グループ化 191"/>
                    <p:cNvGrpSpPr/>
                    <p:nvPr/>
                  </p:nvGrpSpPr>
                  <p:grpSpPr>
                    <a:xfrm>
                      <a:off x="7235164" y="1392987"/>
                      <a:ext cx="1925739" cy="2797597"/>
                      <a:chOff x="7235164" y="1392987"/>
                      <a:chExt cx="1925739" cy="2797597"/>
                    </a:xfrm>
                  </p:grpSpPr>
                  <p:grpSp>
                    <p:nvGrpSpPr>
                      <p:cNvPr id="165" name="グループ化 164"/>
                      <p:cNvGrpSpPr/>
                      <p:nvPr/>
                    </p:nvGrpSpPr>
                    <p:grpSpPr>
                      <a:xfrm>
                        <a:off x="7990441" y="1574726"/>
                        <a:ext cx="1170462" cy="668006"/>
                        <a:chOff x="7990441" y="1574726"/>
                        <a:chExt cx="1170462" cy="668006"/>
                      </a:xfrm>
                    </p:grpSpPr>
                    <p:grpSp>
                      <p:nvGrpSpPr>
                        <p:cNvPr id="220" name="グループ化 156"/>
                        <p:cNvGrpSpPr/>
                        <p:nvPr/>
                      </p:nvGrpSpPr>
                      <p:grpSpPr>
                        <a:xfrm>
                          <a:off x="7990441" y="1574726"/>
                          <a:ext cx="784264" cy="417931"/>
                          <a:chOff x="7990441" y="1574726"/>
                          <a:chExt cx="784264" cy="417931"/>
                        </a:xfrm>
                      </p:grpSpPr>
                      <p:cxnSp>
                        <p:nvCxnSpPr>
                          <p:cNvPr id="222" name="直線コネクタ 136"/>
                          <p:cNvCxnSpPr/>
                          <p:nvPr/>
                        </p:nvCxnSpPr>
                        <p:spPr>
                          <a:xfrm flipH="1">
                            <a:off x="8016822" y="1581327"/>
                            <a:ext cx="329699" cy="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23" name="直線コネクタ 137"/>
                          <p:cNvCxnSpPr/>
                          <p:nvPr/>
                        </p:nvCxnSpPr>
                        <p:spPr>
                          <a:xfrm flipH="1">
                            <a:off x="8039407" y="1745975"/>
                            <a:ext cx="307114" cy="3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24" name="直線コネクタ 141"/>
                          <p:cNvCxnSpPr/>
                          <p:nvPr/>
                        </p:nvCxnSpPr>
                        <p:spPr>
                          <a:xfrm flipH="1">
                            <a:off x="7990441" y="1979626"/>
                            <a:ext cx="341895" cy="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25" name="直線コネクタ 142"/>
                          <p:cNvCxnSpPr/>
                          <p:nvPr/>
                        </p:nvCxnSpPr>
                        <p:spPr>
                          <a:xfrm>
                            <a:off x="8332335" y="1574726"/>
                            <a:ext cx="1" cy="41793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26" name="正方形/長方形 154"/>
                          <p:cNvSpPr/>
                          <p:nvPr/>
                        </p:nvSpPr>
                        <p:spPr>
                          <a:xfrm>
                            <a:off x="8460807" y="1797434"/>
                            <a:ext cx="313898" cy="95799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21" name="テキスト ボックス 155"/>
                        <p:cNvSpPr txBox="1"/>
                        <p:nvPr/>
                      </p:nvSpPr>
                      <p:spPr>
                        <a:xfrm>
                          <a:off x="8393831" y="1873400"/>
                          <a:ext cx="767072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kumimoji="1" lang="en-US" altLang="ja-JP" dirty="0">
                              <a:latin typeface="Calibri" panose="020F0502020204030204" pitchFamily="34" charset="0"/>
                            </a:rPr>
                            <a:t>TC1</a:t>
                          </a:r>
                          <a:endParaRPr kumimoji="1" lang="ja-JP" altLang="en-US" dirty="0">
                            <a:latin typeface="Calibri" panose="020F050202020403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66" name="グループ化 165"/>
                      <p:cNvGrpSpPr/>
                      <p:nvPr/>
                    </p:nvGrpSpPr>
                    <p:grpSpPr>
                      <a:xfrm>
                        <a:off x="8000465" y="2443894"/>
                        <a:ext cx="1152358" cy="672020"/>
                        <a:chOff x="7990441" y="1574726"/>
                        <a:chExt cx="1152358" cy="672020"/>
                      </a:xfrm>
                    </p:grpSpPr>
                    <p:grpSp>
                      <p:nvGrpSpPr>
                        <p:cNvPr id="213" name="グループ化 166"/>
                        <p:cNvGrpSpPr/>
                        <p:nvPr/>
                      </p:nvGrpSpPr>
                      <p:grpSpPr>
                        <a:xfrm>
                          <a:off x="7990441" y="1574726"/>
                          <a:ext cx="776902" cy="417931"/>
                          <a:chOff x="7990441" y="1574726"/>
                          <a:chExt cx="776902" cy="417931"/>
                        </a:xfrm>
                      </p:grpSpPr>
                      <p:cxnSp>
                        <p:nvCxnSpPr>
                          <p:cNvPr id="215" name="直線コネクタ 168"/>
                          <p:cNvCxnSpPr/>
                          <p:nvPr/>
                        </p:nvCxnSpPr>
                        <p:spPr>
                          <a:xfrm flipH="1">
                            <a:off x="8016822" y="1581327"/>
                            <a:ext cx="329699" cy="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6" name="直線コネクタ 169"/>
                          <p:cNvCxnSpPr/>
                          <p:nvPr/>
                        </p:nvCxnSpPr>
                        <p:spPr>
                          <a:xfrm flipH="1">
                            <a:off x="8039407" y="1745975"/>
                            <a:ext cx="307114" cy="3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7" name="直線コネクタ 170"/>
                          <p:cNvCxnSpPr/>
                          <p:nvPr/>
                        </p:nvCxnSpPr>
                        <p:spPr>
                          <a:xfrm flipH="1">
                            <a:off x="7990441" y="1979626"/>
                            <a:ext cx="341895" cy="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8" name="直線コネクタ 171"/>
                          <p:cNvCxnSpPr/>
                          <p:nvPr/>
                        </p:nvCxnSpPr>
                        <p:spPr>
                          <a:xfrm>
                            <a:off x="8332335" y="1574726"/>
                            <a:ext cx="1" cy="41793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19" name="正方形/長方形 172"/>
                          <p:cNvSpPr/>
                          <p:nvPr/>
                        </p:nvSpPr>
                        <p:spPr>
                          <a:xfrm>
                            <a:off x="8453445" y="1795652"/>
                            <a:ext cx="313898" cy="95799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14" name="テキスト ボックス 167"/>
                        <p:cNvSpPr txBox="1"/>
                        <p:nvPr/>
                      </p:nvSpPr>
                      <p:spPr>
                        <a:xfrm>
                          <a:off x="8375727" y="1877414"/>
                          <a:ext cx="767072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kumimoji="1" lang="en-US" altLang="ja-JP" dirty="0">
                              <a:latin typeface="Calibri" panose="020F0502020204030204" pitchFamily="34" charset="0"/>
                            </a:rPr>
                            <a:t>TC1</a:t>
                          </a:r>
                          <a:endParaRPr kumimoji="1" lang="ja-JP" altLang="en-US" dirty="0">
                            <a:latin typeface="Calibri" panose="020F050202020403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67" name="グループ化 173"/>
                      <p:cNvGrpSpPr/>
                      <p:nvPr/>
                    </p:nvGrpSpPr>
                    <p:grpSpPr>
                      <a:xfrm>
                        <a:off x="7990441" y="3357637"/>
                        <a:ext cx="1152288" cy="688226"/>
                        <a:chOff x="7990441" y="1574726"/>
                        <a:chExt cx="1152288" cy="688226"/>
                      </a:xfrm>
                    </p:grpSpPr>
                    <p:grpSp>
                      <p:nvGrpSpPr>
                        <p:cNvPr id="206" name="グループ化 174"/>
                        <p:cNvGrpSpPr/>
                        <p:nvPr/>
                      </p:nvGrpSpPr>
                      <p:grpSpPr>
                        <a:xfrm>
                          <a:off x="7990441" y="1574726"/>
                          <a:ext cx="786926" cy="417931"/>
                          <a:chOff x="7990441" y="1574726"/>
                          <a:chExt cx="786926" cy="417931"/>
                        </a:xfrm>
                      </p:grpSpPr>
                      <p:cxnSp>
                        <p:nvCxnSpPr>
                          <p:cNvPr id="208" name="直線コネクタ 176"/>
                          <p:cNvCxnSpPr/>
                          <p:nvPr/>
                        </p:nvCxnSpPr>
                        <p:spPr>
                          <a:xfrm flipH="1">
                            <a:off x="8016822" y="1581327"/>
                            <a:ext cx="329699" cy="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9" name="直線コネクタ 177"/>
                          <p:cNvCxnSpPr/>
                          <p:nvPr/>
                        </p:nvCxnSpPr>
                        <p:spPr>
                          <a:xfrm flipH="1">
                            <a:off x="8039407" y="1745975"/>
                            <a:ext cx="307114" cy="3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0" name="直線コネクタ 178"/>
                          <p:cNvCxnSpPr/>
                          <p:nvPr/>
                        </p:nvCxnSpPr>
                        <p:spPr>
                          <a:xfrm flipH="1">
                            <a:off x="7990441" y="1979626"/>
                            <a:ext cx="341895" cy="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1" name="直線コネクタ 179"/>
                          <p:cNvCxnSpPr/>
                          <p:nvPr/>
                        </p:nvCxnSpPr>
                        <p:spPr>
                          <a:xfrm>
                            <a:off x="8332335" y="1574726"/>
                            <a:ext cx="1" cy="417931"/>
                          </a:xfrm>
                          <a:prstGeom prst="line">
                            <a:avLst/>
                          </a:prstGeom>
                          <a:ln w="31750">
                            <a:solidFill>
                              <a:srgbClr val="FF99CC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12" name="正方形/長方形 180"/>
                          <p:cNvSpPr/>
                          <p:nvPr/>
                        </p:nvSpPr>
                        <p:spPr>
                          <a:xfrm>
                            <a:off x="8463469" y="1829999"/>
                            <a:ext cx="313898" cy="95799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7" name="テキスト ボックス 175"/>
                        <p:cNvSpPr txBox="1"/>
                        <p:nvPr/>
                      </p:nvSpPr>
                      <p:spPr>
                        <a:xfrm>
                          <a:off x="8375657" y="1893620"/>
                          <a:ext cx="767072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kumimoji="1" lang="en-US" altLang="ja-JP" dirty="0">
                              <a:latin typeface="Calibri" panose="020F0502020204030204" pitchFamily="34" charset="0"/>
                            </a:rPr>
                            <a:t>TC1</a:t>
                          </a:r>
                          <a:endParaRPr kumimoji="1" lang="ja-JP" altLang="en-US" dirty="0">
                            <a:latin typeface="Calibri" panose="020F050202020403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68" name="グループ化 124"/>
                      <p:cNvGrpSpPr/>
                      <p:nvPr/>
                    </p:nvGrpSpPr>
                    <p:grpSpPr>
                      <a:xfrm>
                        <a:off x="7235164" y="1392987"/>
                        <a:ext cx="779156" cy="2797597"/>
                        <a:chOff x="7136960" y="1269242"/>
                        <a:chExt cx="779156" cy="2797597"/>
                      </a:xfrm>
                    </p:grpSpPr>
                    <p:grpSp>
                      <p:nvGrpSpPr>
                        <p:cNvPr id="169" name="グループ化 57"/>
                        <p:cNvGrpSpPr/>
                        <p:nvPr/>
                      </p:nvGrpSpPr>
                      <p:grpSpPr>
                        <a:xfrm>
                          <a:off x="7563549" y="1269242"/>
                          <a:ext cx="352567" cy="2595084"/>
                          <a:chOff x="6815030" y="1268105"/>
                          <a:chExt cx="352567" cy="2176818"/>
                        </a:xfrm>
                      </p:grpSpPr>
                      <p:grpSp>
                        <p:nvGrpSpPr>
                          <p:cNvPr id="194" name="グループ化 48"/>
                          <p:cNvGrpSpPr/>
                          <p:nvPr/>
                        </p:nvGrpSpPr>
                        <p:grpSpPr>
                          <a:xfrm>
                            <a:off x="6815030" y="2719317"/>
                            <a:ext cx="352567" cy="725606"/>
                            <a:chOff x="6815030" y="2719317"/>
                            <a:chExt cx="352567" cy="725606"/>
                          </a:xfrm>
                        </p:grpSpPr>
                        <p:sp>
                          <p:nvSpPr>
                            <p:cNvPr id="203" name="正方形/長方形 39"/>
                            <p:cNvSpPr/>
                            <p:nvPr/>
                          </p:nvSpPr>
                          <p:spPr>
                            <a:xfrm>
                              <a:off x="6815030" y="2719317"/>
                              <a:ext cx="352567" cy="725606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kumimoji="1" lang="ja-JP" altLang="en-US">
                                <a:latin typeface="Calibri" panose="020F0502020204030204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04" name="直線コネクタ 44"/>
                            <p:cNvCxnSpPr/>
                            <p:nvPr/>
                          </p:nvCxnSpPr>
                          <p:spPr>
                            <a:xfrm>
                              <a:off x="6815030" y="2719317"/>
                              <a:ext cx="352567" cy="725606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05" name="直線コネクタ 45"/>
                            <p:cNvCxnSpPr/>
                            <p:nvPr/>
                          </p:nvCxnSpPr>
                          <p:spPr>
                            <a:xfrm flipH="1">
                              <a:off x="6815030" y="2719317"/>
                              <a:ext cx="328683" cy="725606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195" name="グループ化 49"/>
                          <p:cNvGrpSpPr/>
                          <p:nvPr/>
                        </p:nvGrpSpPr>
                        <p:grpSpPr>
                          <a:xfrm>
                            <a:off x="6815030" y="1993711"/>
                            <a:ext cx="352567" cy="725606"/>
                            <a:chOff x="6815030" y="2719317"/>
                            <a:chExt cx="352567" cy="725606"/>
                          </a:xfrm>
                        </p:grpSpPr>
                        <p:sp>
                          <p:nvSpPr>
                            <p:cNvPr id="200" name="正方形/長方形 50"/>
                            <p:cNvSpPr/>
                            <p:nvPr/>
                          </p:nvSpPr>
                          <p:spPr>
                            <a:xfrm>
                              <a:off x="6815030" y="2719317"/>
                              <a:ext cx="352567" cy="725606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kumimoji="1" lang="ja-JP" altLang="en-US">
                                <a:latin typeface="Calibri" panose="020F0502020204030204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01" name="直線コネクタ 51"/>
                            <p:cNvCxnSpPr/>
                            <p:nvPr/>
                          </p:nvCxnSpPr>
                          <p:spPr>
                            <a:xfrm>
                              <a:off x="6815030" y="2719317"/>
                              <a:ext cx="352567" cy="725606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02" name="直線コネクタ 52"/>
                            <p:cNvCxnSpPr/>
                            <p:nvPr/>
                          </p:nvCxnSpPr>
                          <p:spPr>
                            <a:xfrm flipH="1">
                              <a:off x="6815030" y="2719317"/>
                              <a:ext cx="328683" cy="725606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196" name="グループ化 53"/>
                          <p:cNvGrpSpPr/>
                          <p:nvPr/>
                        </p:nvGrpSpPr>
                        <p:grpSpPr>
                          <a:xfrm>
                            <a:off x="6815030" y="1268105"/>
                            <a:ext cx="352567" cy="725606"/>
                            <a:chOff x="6815030" y="2719317"/>
                            <a:chExt cx="352567" cy="725606"/>
                          </a:xfrm>
                        </p:grpSpPr>
                        <p:sp>
                          <p:nvSpPr>
                            <p:cNvPr id="197" name="正方形/長方形 54"/>
                            <p:cNvSpPr/>
                            <p:nvPr/>
                          </p:nvSpPr>
                          <p:spPr>
                            <a:xfrm>
                              <a:off x="6815030" y="2719317"/>
                              <a:ext cx="352567" cy="725606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kumimoji="1" lang="ja-JP" altLang="en-US">
                                <a:latin typeface="Calibri" panose="020F0502020204030204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198" name="直線コネクタ 55"/>
                            <p:cNvCxnSpPr/>
                            <p:nvPr/>
                          </p:nvCxnSpPr>
                          <p:spPr>
                            <a:xfrm>
                              <a:off x="6815030" y="2719317"/>
                              <a:ext cx="352567" cy="725606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99" name="直線コネクタ 56"/>
                            <p:cNvCxnSpPr/>
                            <p:nvPr/>
                          </p:nvCxnSpPr>
                          <p:spPr>
                            <a:xfrm flipH="1">
                              <a:off x="6815030" y="2719317"/>
                              <a:ext cx="328683" cy="725606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  <p:grpSp>
                      <p:nvGrpSpPr>
                        <p:cNvPr id="170" name="グループ化 99"/>
                        <p:cNvGrpSpPr/>
                        <p:nvPr/>
                      </p:nvGrpSpPr>
                      <p:grpSpPr>
                        <a:xfrm>
                          <a:off x="7153296" y="3243878"/>
                          <a:ext cx="525877" cy="822961"/>
                          <a:chOff x="7153296" y="3336874"/>
                          <a:chExt cx="525877" cy="822961"/>
                        </a:xfrm>
                      </p:grpSpPr>
                      <p:grpSp>
                        <p:nvGrpSpPr>
                          <p:cNvPr id="187" name="グループ化 91"/>
                          <p:cNvGrpSpPr/>
                          <p:nvPr/>
                        </p:nvGrpSpPr>
                        <p:grpSpPr>
                          <a:xfrm>
                            <a:off x="7233851" y="3336874"/>
                            <a:ext cx="360882" cy="388965"/>
                            <a:chOff x="7233851" y="3336874"/>
                            <a:chExt cx="360882" cy="388965"/>
                          </a:xfrm>
                        </p:grpSpPr>
                        <p:cxnSp>
                          <p:nvCxnSpPr>
                            <p:cNvPr id="190" name="直線コネクタ 81"/>
                            <p:cNvCxnSpPr/>
                            <p:nvPr/>
                          </p:nvCxnSpPr>
                          <p:spPr>
                            <a:xfrm flipH="1">
                              <a:off x="7233851" y="3336874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91" name="直線コネクタ 84"/>
                            <p:cNvCxnSpPr/>
                            <p:nvPr/>
                          </p:nvCxnSpPr>
                          <p:spPr>
                            <a:xfrm flipH="1">
                              <a:off x="7251386" y="3501523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92" name="直線コネクタ 85"/>
                            <p:cNvCxnSpPr/>
                            <p:nvPr/>
                          </p:nvCxnSpPr>
                          <p:spPr>
                            <a:xfrm flipH="1">
                              <a:off x="7265034" y="3721286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93" name="直線コネクタ 86"/>
                            <p:cNvCxnSpPr/>
                            <p:nvPr/>
                          </p:nvCxnSpPr>
                          <p:spPr>
                            <a:xfrm>
                              <a:off x="7251386" y="3336874"/>
                              <a:ext cx="0" cy="388965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188" name="正方形/長方形 97"/>
                          <p:cNvSpPr/>
                          <p:nvPr/>
                        </p:nvSpPr>
                        <p:spPr>
                          <a:xfrm>
                            <a:off x="7249651" y="3739752"/>
                            <a:ext cx="313898" cy="95799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89" name="テキスト ボックス 98"/>
                          <p:cNvSpPr txBox="1"/>
                          <p:nvPr/>
                        </p:nvSpPr>
                        <p:spPr>
                          <a:xfrm>
                            <a:off x="7153296" y="3790503"/>
                            <a:ext cx="525877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kumimoji="1" lang="en-US" altLang="ja-JP" dirty="0">
                                <a:latin typeface="Calibri" panose="020F0502020204030204" pitchFamily="34" charset="0"/>
                              </a:rPr>
                              <a:t>TCJ</a:t>
                            </a:r>
                            <a:endParaRPr kumimoji="1" lang="ja-JP" altLang="en-US" dirty="0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71" name="グループ化 105"/>
                        <p:cNvGrpSpPr/>
                        <p:nvPr/>
                      </p:nvGrpSpPr>
                      <p:grpSpPr>
                        <a:xfrm>
                          <a:off x="7157309" y="2307836"/>
                          <a:ext cx="525877" cy="822961"/>
                          <a:chOff x="7153296" y="3336874"/>
                          <a:chExt cx="525877" cy="822961"/>
                        </a:xfrm>
                      </p:grpSpPr>
                      <p:grpSp>
                        <p:nvGrpSpPr>
                          <p:cNvPr id="180" name="グループ化 106"/>
                          <p:cNvGrpSpPr/>
                          <p:nvPr/>
                        </p:nvGrpSpPr>
                        <p:grpSpPr>
                          <a:xfrm>
                            <a:off x="7233851" y="3336874"/>
                            <a:ext cx="360882" cy="388965"/>
                            <a:chOff x="7233851" y="3336874"/>
                            <a:chExt cx="360882" cy="388965"/>
                          </a:xfrm>
                        </p:grpSpPr>
                        <p:cxnSp>
                          <p:nvCxnSpPr>
                            <p:cNvPr id="183" name="直線コネクタ 109"/>
                            <p:cNvCxnSpPr/>
                            <p:nvPr/>
                          </p:nvCxnSpPr>
                          <p:spPr>
                            <a:xfrm flipH="1">
                              <a:off x="7233851" y="3336874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84" name="直線コネクタ 110"/>
                            <p:cNvCxnSpPr/>
                            <p:nvPr/>
                          </p:nvCxnSpPr>
                          <p:spPr>
                            <a:xfrm flipH="1">
                              <a:off x="7251386" y="3501523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85" name="直線コネクタ 111"/>
                            <p:cNvCxnSpPr/>
                            <p:nvPr/>
                          </p:nvCxnSpPr>
                          <p:spPr>
                            <a:xfrm flipH="1">
                              <a:off x="7265034" y="3721286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86" name="直線コネクタ 112"/>
                            <p:cNvCxnSpPr/>
                            <p:nvPr/>
                          </p:nvCxnSpPr>
                          <p:spPr>
                            <a:xfrm>
                              <a:off x="7251386" y="3336874"/>
                              <a:ext cx="0" cy="388965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181" name="正方形/長方形 107"/>
                          <p:cNvSpPr/>
                          <p:nvPr/>
                        </p:nvSpPr>
                        <p:spPr>
                          <a:xfrm>
                            <a:off x="7249651" y="3711052"/>
                            <a:ext cx="313898" cy="95799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82" name="テキスト ボックス 108"/>
                          <p:cNvSpPr txBox="1"/>
                          <p:nvPr/>
                        </p:nvSpPr>
                        <p:spPr>
                          <a:xfrm>
                            <a:off x="7153296" y="3790503"/>
                            <a:ext cx="525877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kumimoji="1" lang="en-US" altLang="ja-JP" dirty="0">
                                <a:latin typeface="Calibri" panose="020F0502020204030204" pitchFamily="34" charset="0"/>
                              </a:rPr>
                              <a:t>TCJ</a:t>
                            </a:r>
                            <a:endParaRPr kumimoji="1" lang="ja-JP" altLang="en-US" dirty="0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72" name="グループ化 113"/>
                        <p:cNvGrpSpPr/>
                        <p:nvPr/>
                      </p:nvGrpSpPr>
                      <p:grpSpPr>
                        <a:xfrm>
                          <a:off x="7136960" y="1457581"/>
                          <a:ext cx="525877" cy="822961"/>
                          <a:chOff x="7153296" y="3336874"/>
                          <a:chExt cx="525877" cy="822961"/>
                        </a:xfrm>
                      </p:grpSpPr>
                      <p:grpSp>
                        <p:nvGrpSpPr>
                          <p:cNvPr id="173" name="グループ化 114"/>
                          <p:cNvGrpSpPr/>
                          <p:nvPr/>
                        </p:nvGrpSpPr>
                        <p:grpSpPr>
                          <a:xfrm>
                            <a:off x="7233851" y="3336874"/>
                            <a:ext cx="360882" cy="388965"/>
                            <a:chOff x="7233851" y="3336874"/>
                            <a:chExt cx="360882" cy="388965"/>
                          </a:xfrm>
                        </p:grpSpPr>
                        <p:cxnSp>
                          <p:nvCxnSpPr>
                            <p:cNvPr id="176" name="直線コネクタ 117"/>
                            <p:cNvCxnSpPr/>
                            <p:nvPr/>
                          </p:nvCxnSpPr>
                          <p:spPr>
                            <a:xfrm flipH="1">
                              <a:off x="7233851" y="3336874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77" name="直線コネクタ 118"/>
                            <p:cNvCxnSpPr/>
                            <p:nvPr/>
                          </p:nvCxnSpPr>
                          <p:spPr>
                            <a:xfrm flipH="1">
                              <a:off x="7251386" y="3501523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78" name="直線コネクタ 119"/>
                            <p:cNvCxnSpPr/>
                            <p:nvPr/>
                          </p:nvCxnSpPr>
                          <p:spPr>
                            <a:xfrm flipH="1">
                              <a:off x="7265034" y="3721286"/>
                              <a:ext cx="329699" cy="1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79" name="直線コネクタ 120"/>
                            <p:cNvCxnSpPr/>
                            <p:nvPr/>
                          </p:nvCxnSpPr>
                          <p:spPr>
                            <a:xfrm>
                              <a:off x="7251386" y="3336874"/>
                              <a:ext cx="0" cy="388965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174" name="正方形/長方形 115"/>
                          <p:cNvSpPr/>
                          <p:nvPr/>
                        </p:nvSpPr>
                        <p:spPr>
                          <a:xfrm>
                            <a:off x="7249651" y="3694704"/>
                            <a:ext cx="313898" cy="95799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5" name="テキスト ボックス 116"/>
                          <p:cNvSpPr txBox="1"/>
                          <p:nvPr/>
                        </p:nvSpPr>
                        <p:spPr>
                          <a:xfrm>
                            <a:off x="7153296" y="3790503"/>
                            <a:ext cx="525877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kumimoji="1" lang="en-US" altLang="ja-JP" dirty="0">
                                <a:latin typeface="Calibri" panose="020F0502020204030204" pitchFamily="34" charset="0"/>
                              </a:rPr>
                              <a:t>TCJ</a:t>
                            </a:r>
                            <a:endParaRPr kumimoji="1" lang="ja-JP" altLang="en-US" dirty="0">
                              <a:latin typeface="Calibri" panose="020F050202020403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47" name="グループ化 190"/>
                    <p:cNvGrpSpPr/>
                    <p:nvPr/>
                  </p:nvGrpSpPr>
                  <p:grpSpPr>
                    <a:xfrm>
                      <a:off x="5358898" y="1476001"/>
                      <a:ext cx="2011140" cy="4654914"/>
                      <a:chOff x="5358898" y="1476001"/>
                      <a:chExt cx="2011140" cy="4654914"/>
                    </a:xfrm>
                  </p:grpSpPr>
                  <p:grpSp>
                    <p:nvGrpSpPr>
                      <p:cNvPr id="148" name="グループ化 122"/>
                      <p:cNvGrpSpPr/>
                      <p:nvPr/>
                    </p:nvGrpSpPr>
                    <p:grpSpPr>
                      <a:xfrm>
                        <a:off x="5358898" y="1825502"/>
                        <a:ext cx="1322785" cy="4305413"/>
                        <a:chOff x="5861714" y="1808786"/>
                        <a:chExt cx="1322785" cy="4305413"/>
                      </a:xfrm>
                    </p:grpSpPr>
                    <p:cxnSp>
                      <p:nvCxnSpPr>
                        <p:cNvPr id="158" name="直線コネクタ 37"/>
                        <p:cNvCxnSpPr/>
                        <p:nvPr/>
                      </p:nvCxnSpPr>
                      <p:spPr>
                        <a:xfrm flipV="1">
                          <a:off x="6018663" y="5810533"/>
                          <a:ext cx="1005632" cy="1"/>
                        </a:xfrm>
                        <a:prstGeom prst="line">
                          <a:avLst/>
                        </a:prstGeom>
                        <a:ln w="50800"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直線コネクタ 60"/>
                        <p:cNvCxnSpPr/>
                        <p:nvPr/>
                      </p:nvCxnSpPr>
                      <p:spPr>
                        <a:xfrm flipH="1" flipV="1">
                          <a:off x="6536414" y="2673813"/>
                          <a:ext cx="1" cy="3440386"/>
                        </a:xfrm>
                        <a:prstGeom prst="line">
                          <a:avLst/>
                        </a:prstGeom>
                        <a:ln w="50800"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直線コネクタ 67"/>
                        <p:cNvCxnSpPr/>
                        <p:nvPr/>
                      </p:nvCxnSpPr>
                      <p:spPr>
                        <a:xfrm flipV="1">
                          <a:off x="7024295" y="3593432"/>
                          <a:ext cx="0" cy="2217102"/>
                        </a:xfrm>
                        <a:prstGeom prst="line">
                          <a:avLst/>
                        </a:prstGeom>
                        <a:ln w="50800"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61" name="正方形/長方形 41"/>
                        <p:cNvSpPr/>
                        <p:nvPr/>
                      </p:nvSpPr>
                      <p:spPr>
                        <a:xfrm>
                          <a:off x="6843305" y="4561329"/>
                          <a:ext cx="341194" cy="641445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>
                            <a:latin typeface="Calibri" panose="020F0502020204030204" pitchFamily="34" charset="0"/>
                          </a:endParaRPr>
                        </a:p>
                      </p:txBody>
                    </p:sp>
                    <p:sp>
                      <p:nvSpPr>
                        <p:cNvPr id="162" name="正方形/長方形 40"/>
                        <p:cNvSpPr/>
                        <p:nvPr/>
                      </p:nvSpPr>
                      <p:spPr>
                        <a:xfrm>
                          <a:off x="6365817" y="4561330"/>
                          <a:ext cx="341194" cy="641445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>
                            <a:latin typeface="Calibri" panose="020F0502020204030204" pitchFamily="34" charset="0"/>
                          </a:endParaRPr>
                        </a:p>
                      </p:txBody>
                    </p:sp>
                    <p:cxnSp>
                      <p:nvCxnSpPr>
                        <p:cNvPr id="163" name="直線コネクタ 77"/>
                        <p:cNvCxnSpPr/>
                        <p:nvPr/>
                      </p:nvCxnSpPr>
                      <p:spPr>
                        <a:xfrm flipV="1">
                          <a:off x="6032311" y="1808786"/>
                          <a:ext cx="0" cy="4001748"/>
                        </a:xfrm>
                        <a:prstGeom prst="line">
                          <a:avLst/>
                        </a:prstGeom>
                        <a:ln w="50800"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64" name="正方形/長方形 33"/>
                        <p:cNvSpPr/>
                        <p:nvPr/>
                      </p:nvSpPr>
                      <p:spPr>
                        <a:xfrm>
                          <a:off x="5861714" y="4561331"/>
                          <a:ext cx="341194" cy="641445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>
                            <a:latin typeface="Calibri" panose="020F0502020204030204" pitchFamily="34" charset="0"/>
                          </a:endParaRPr>
                        </a:p>
                      </p:txBody>
                    </p:sp>
                  </p:grpSp>
                  <p:cxnSp>
                    <p:nvCxnSpPr>
                      <p:cNvPr id="149" name="直線コネクタ 125"/>
                      <p:cNvCxnSpPr/>
                      <p:nvPr/>
                    </p:nvCxnSpPr>
                    <p:spPr>
                      <a:xfrm>
                        <a:off x="6521479" y="3610146"/>
                        <a:ext cx="848559" cy="0"/>
                      </a:xfrm>
                      <a:prstGeom prst="line">
                        <a:avLst/>
                      </a:prstGeom>
                      <a:ln w="50800"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直線コネクタ 129"/>
                      <p:cNvCxnSpPr/>
                      <p:nvPr/>
                    </p:nvCxnSpPr>
                    <p:spPr>
                      <a:xfrm>
                        <a:off x="6018663" y="2702257"/>
                        <a:ext cx="1344575" cy="0"/>
                      </a:xfrm>
                      <a:prstGeom prst="line">
                        <a:avLst/>
                      </a:prstGeom>
                      <a:ln w="50800"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" name="直線コネクタ 133"/>
                      <p:cNvCxnSpPr/>
                      <p:nvPr/>
                    </p:nvCxnSpPr>
                    <p:spPr>
                      <a:xfrm>
                        <a:off x="5515847" y="1825501"/>
                        <a:ext cx="1820221" cy="0"/>
                      </a:xfrm>
                      <a:prstGeom prst="line">
                        <a:avLst/>
                      </a:prstGeom>
                      <a:ln w="50800"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2" name="正方形/長方形 181"/>
                      <p:cNvSpPr/>
                      <p:nvPr/>
                    </p:nvSpPr>
                    <p:spPr>
                      <a:xfrm>
                        <a:off x="6683173" y="1825501"/>
                        <a:ext cx="313898" cy="95799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latin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3" name="テキスト ボックス 182"/>
                      <p:cNvSpPr txBox="1"/>
                      <p:nvPr/>
                    </p:nvSpPr>
                    <p:spPr>
                      <a:xfrm>
                        <a:off x="6554998" y="1476001"/>
                        <a:ext cx="63786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kumimoji="1" lang="en-US" altLang="ja-JP" dirty="0">
                            <a:latin typeface="Calibri" panose="020F0502020204030204" pitchFamily="34" charset="0"/>
                          </a:rPr>
                          <a:t>TC2</a:t>
                        </a:r>
                        <a:endParaRPr kumimoji="1" lang="ja-JP" altLang="en-US" dirty="0">
                          <a:latin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4" name="正方形/長方形 183"/>
                      <p:cNvSpPr/>
                      <p:nvPr/>
                    </p:nvSpPr>
                    <p:spPr>
                      <a:xfrm>
                        <a:off x="6692076" y="2714889"/>
                        <a:ext cx="313898" cy="95799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latin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5" name="正方形/長方形 184"/>
                      <p:cNvSpPr/>
                      <p:nvPr/>
                    </p:nvSpPr>
                    <p:spPr>
                      <a:xfrm>
                        <a:off x="6716982" y="3628632"/>
                        <a:ext cx="313898" cy="95799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latin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6" name="テキスト ボックス 185"/>
                      <p:cNvSpPr txBox="1"/>
                      <p:nvPr/>
                    </p:nvSpPr>
                    <p:spPr>
                      <a:xfrm>
                        <a:off x="6584888" y="2387816"/>
                        <a:ext cx="63786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kumimoji="1" lang="en-US" altLang="ja-JP" dirty="0">
                            <a:latin typeface="Calibri" panose="020F0502020204030204" pitchFamily="34" charset="0"/>
                          </a:rPr>
                          <a:t>TC2</a:t>
                        </a:r>
                        <a:endParaRPr kumimoji="1" lang="ja-JP" altLang="en-US" dirty="0">
                          <a:latin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57" name="テキスト ボックス 186"/>
                      <p:cNvSpPr txBox="1"/>
                      <p:nvPr/>
                    </p:nvSpPr>
                    <p:spPr>
                      <a:xfrm>
                        <a:off x="6597514" y="3288069"/>
                        <a:ext cx="63786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kumimoji="1" lang="en-US" altLang="ja-JP" dirty="0">
                            <a:latin typeface="Calibri" panose="020F0502020204030204" pitchFamily="34" charset="0"/>
                          </a:rPr>
                          <a:t>TC2</a:t>
                        </a:r>
                        <a:endParaRPr kumimoji="1" lang="ja-JP" altLang="en-US" dirty="0">
                          <a:latin typeface="Calibri" panose="020F0502020204030204" pitchFamily="34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140" name="直線コネクタ 197"/>
                  <p:cNvCxnSpPr/>
                  <p:nvPr/>
                </p:nvCxnSpPr>
                <p:spPr>
                  <a:xfrm flipV="1">
                    <a:off x="7508884" y="2019566"/>
                    <a:ext cx="856765" cy="5646"/>
                  </a:xfrm>
                  <a:prstGeom prst="line">
                    <a:avLst/>
                  </a:prstGeom>
                  <a:ln w="50800">
                    <a:solidFill>
                      <a:srgbClr val="FF99C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直線コネクタ 200"/>
                  <p:cNvCxnSpPr/>
                  <p:nvPr/>
                </p:nvCxnSpPr>
                <p:spPr>
                  <a:xfrm>
                    <a:off x="7536564" y="2892597"/>
                    <a:ext cx="717222" cy="8098"/>
                  </a:xfrm>
                  <a:prstGeom prst="line">
                    <a:avLst/>
                  </a:prstGeom>
                  <a:ln w="50800">
                    <a:solidFill>
                      <a:srgbClr val="FF99C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線コネクタ 202"/>
                  <p:cNvCxnSpPr/>
                  <p:nvPr/>
                </p:nvCxnSpPr>
                <p:spPr>
                  <a:xfrm>
                    <a:off x="7537177" y="3837923"/>
                    <a:ext cx="628350" cy="10862"/>
                  </a:xfrm>
                  <a:prstGeom prst="line">
                    <a:avLst/>
                  </a:prstGeom>
                  <a:ln w="50800">
                    <a:solidFill>
                      <a:srgbClr val="FF99C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線コネクタ 203"/>
                  <p:cNvCxnSpPr/>
                  <p:nvPr/>
                </p:nvCxnSpPr>
                <p:spPr>
                  <a:xfrm>
                    <a:off x="8365649" y="2011683"/>
                    <a:ext cx="0" cy="3901317"/>
                  </a:xfrm>
                  <a:prstGeom prst="line">
                    <a:avLst/>
                  </a:prstGeom>
                  <a:ln w="50800">
                    <a:solidFill>
                      <a:srgbClr val="FF99C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直線コネクタ 209"/>
                  <p:cNvCxnSpPr/>
                  <p:nvPr/>
                </p:nvCxnSpPr>
                <p:spPr>
                  <a:xfrm>
                    <a:off x="8253786" y="2861938"/>
                    <a:ext cx="0" cy="3556643"/>
                  </a:xfrm>
                  <a:prstGeom prst="line">
                    <a:avLst/>
                  </a:prstGeom>
                  <a:ln w="50800">
                    <a:solidFill>
                      <a:srgbClr val="FF99C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直線コネクタ 210"/>
                  <p:cNvCxnSpPr/>
                  <p:nvPr/>
                </p:nvCxnSpPr>
                <p:spPr>
                  <a:xfrm flipH="1">
                    <a:off x="8144638" y="3846021"/>
                    <a:ext cx="9087" cy="2066978"/>
                  </a:xfrm>
                  <a:prstGeom prst="line">
                    <a:avLst/>
                  </a:prstGeom>
                  <a:ln w="50800">
                    <a:solidFill>
                      <a:srgbClr val="FF99C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" name="直線コネクタ 213"/>
                <p:cNvCxnSpPr/>
                <p:nvPr/>
              </p:nvCxnSpPr>
              <p:spPr>
                <a:xfrm flipH="1">
                  <a:off x="9169200" y="6004719"/>
                  <a:ext cx="239184" cy="1"/>
                </a:xfrm>
                <a:prstGeom prst="line">
                  <a:avLst/>
                </a:prstGeom>
                <a:ln w="50800">
                  <a:solidFill>
                    <a:srgbClr val="FF99CC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228"/>
                <p:cNvCxnSpPr/>
                <p:nvPr/>
              </p:nvCxnSpPr>
              <p:spPr>
                <a:xfrm flipV="1">
                  <a:off x="2800278" y="6510305"/>
                  <a:ext cx="6488514" cy="20364"/>
                </a:xfrm>
                <a:prstGeom prst="line">
                  <a:avLst/>
                </a:prstGeom>
                <a:ln w="50800">
                  <a:solidFill>
                    <a:srgbClr val="FF99CC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233"/>
                <p:cNvCxnSpPr/>
                <p:nvPr/>
              </p:nvCxnSpPr>
              <p:spPr>
                <a:xfrm flipH="1">
                  <a:off x="2832583" y="2425863"/>
                  <a:ext cx="36894" cy="4084443"/>
                </a:xfrm>
                <a:prstGeom prst="line">
                  <a:avLst/>
                </a:prstGeom>
                <a:ln w="50800">
                  <a:solidFill>
                    <a:srgbClr val="FF99CC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" name="グループ化 249"/>
                <p:cNvGrpSpPr/>
                <p:nvPr/>
              </p:nvGrpSpPr>
              <p:grpSpPr>
                <a:xfrm>
                  <a:off x="1799105" y="1758183"/>
                  <a:ext cx="1157870" cy="4725288"/>
                  <a:chOff x="108303" y="1634193"/>
                  <a:chExt cx="1157870" cy="4725288"/>
                </a:xfrm>
              </p:grpSpPr>
              <p:grpSp>
                <p:nvGrpSpPr>
                  <p:cNvPr id="130" name="グループ化 196"/>
                  <p:cNvGrpSpPr/>
                  <p:nvPr/>
                </p:nvGrpSpPr>
                <p:grpSpPr>
                  <a:xfrm>
                    <a:off x="108303" y="1634193"/>
                    <a:ext cx="1157870" cy="4725288"/>
                    <a:chOff x="96833" y="1381600"/>
                    <a:chExt cx="1157870" cy="4725288"/>
                  </a:xfrm>
                </p:grpSpPr>
                <p:pic>
                  <p:nvPicPr>
                    <p:cNvPr id="13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775" y="1381600"/>
                      <a:ext cx="631133" cy="8642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775" y="2313946"/>
                      <a:ext cx="631133" cy="8642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4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6833" y="3153206"/>
                      <a:ext cx="631133" cy="8642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35" name="直線コネクタ 4"/>
                    <p:cNvCxnSpPr/>
                    <p:nvPr/>
                  </p:nvCxnSpPr>
                  <p:spPr>
                    <a:xfrm flipV="1">
                      <a:off x="1047422" y="2170220"/>
                      <a:ext cx="0" cy="1789231"/>
                    </a:xfrm>
                    <a:prstGeom prst="line">
                      <a:avLst/>
                    </a:prstGeom>
                    <a:ln w="50800">
                      <a:solidFill>
                        <a:schemeClr val="accent1">
                          <a:lumMod val="7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直線コネクタ 20"/>
                    <p:cNvCxnSpPr/>
                    <p:nvPr/>
                  </p:nvCxnSpPr>
                  <p:spPr>
                    <a:xfrm flipV="1">
                      <a:off x="521479" y="2155423"/>
                      <a:ext cx="525943" cy="470"/>
                    </a:xfrm>
                    <a:prstGeom prst="line">
                      <a:avLst/>
                    </a:prstGeom>
                    <a:ln w="50800">
                      <a:solidFill>
                        <a:schemeClr val="accent1">
                          <a:lumMod val="7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直線コネクタ 22"/>
                    <p:cNvCxnSpPr/>
                    <p:nvPr/>
                  </p:nvCxnSpPr>
                  <p:spPr>
                    <a:xfrm>
                      <a:off x="1254703" y="3108601"/>
                      <a:ext cx="0" cy="2998287"/>
                    </a:xfrm>
                    <a:prstGeom prst="line">
                      <a:avLst/>
                    </a:prstGeom>
                    <a:ln w="50800">
                      <a:solidFill>
                        <a:schemeClr val="accent1">
                          <a:lumMod val="7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線コネクタ 26"/>
                    <p:cNvCxnSpPr/>
                    <p:nvPr/>
                  </p:nvCxnSpPr>
                  <p:spPr>
                    <a:xfrm>
                      <a:off x="517063" y="3931854"/>
                      <a:ext cx="530359" cy="0"/>
                    </a:xfrm>
                    <a:prstGeom prst="line">
                      <a:avLst/>
                    </a:prstGeom>
                    <a:ln w="50800">
                      <a:solidFill>
                        <a:schemeClr val="accent1">
                          <a:lumMod val="7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1" name="直線コネクタ 244"/>
                  <p:cNvCxnSpPr/>
                  <p:nvPr/>
                </p:nvCxnSpPr>
                <p:spPr>
                  <a:xfrm flipV="1">
                    <a:off x="532949" y="3351789"/>
                    <a:ext cx="733224" cy="9405"/>
                  </a:xfrm>
                  <a:prstGeom prst="line">
                    <a:avLst/>
                  </a:prstGeom>
                  <a:ln w="50800">
                    <a:solidFill>
                      <a:schemeClr val="accent1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72238" y="2594343"/>
                  <a:ext cx="692581" cy="751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9" name="直線コネクタ 261"/>
                <p:cNvCxnSpPr/>
                <p:nvPr/>
              </p:nvCxnSpPr>
              <p:spPr>
                <a:xfrm>
                  <a:off x="2176348" y="4209161"/>
                  <a:ext cx="682799" cy="2551"/>
                </a:xfrm>
                <a:prstGeom prst="line">
                  <a:avLst/>
                </a:prstGeom>
                <a:ln w="50800">
                  <a:solidFill>
                    <a:srgbClr val="FF99CC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267"/>
                <p:cNvCxnSpPr/>
                <p:nvPr/>
              </p:nvCxnSpPr>
              <p:spPr>
                <a:xfrm>
                  <a:off x="2223751" y="3412737"/>
                  <a:ext cx="645726" cy="5103"/>
                </a:xfrm>
                <a:prstGeom prst="line">
                  <a:avLst/>
                </a:prstGeom>
                <a:ln w="50800">
                  <a:solidFill>
                    <a:srgbClr val="FF99CC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69"/>
                <p:cNvCxnSpPr/>
                <p:nvPr/>
              </p:nvCxnSpPr>
              <p:spPr>
                <a:xfrm>
                  <a:off x="2213421" y="2420760"/>
                  <a:ext cx="656057" cy="5103"/>
                </a:xfrm>
                <a:prstGeom prst="line">
                  <a:avLst/>
                </a:prstGeom>
                <a:ln w="50800">
                  <a:solidFill>
                    <a:srgbClr val="FF99CC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正方形/長方形 268"/>
                <p:cNvSpPr/>
                <p:nvPr/>
              </p:nvSpPr>
              <p:spPr>
                <a:xfrm>
                  <a:off x="5149069" y="1279075"/>
                  <a:ext cx="5087663" cy="3357349"/>
                </a:xfrm>
                <a:prstGeom prst="rect">
                  <a:avLst/>
                </a:prstGeom>
                <a:noFill/>
                <a:ln w="635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3" name="正方形/長方形 271"/>
                <p:cNvSpPr/>
                <p:nvPr/>
              </p:nvSpPr>
              <p:spPr>
                <a:xfrm>
                  <a:off x="5245547" y="1987932"/>
                  <a:ext cx="313898" cy="957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" name="正方形/長方形 273"/>
                <p:cNvSpPr/>
                <p:nvPr/>
              </p:nvSpPr>
              <p:spPr>
                <a:xfrm>
                  <a:off x="5298238" y="3788820"/>
                  <a:ext cx="313898" cy="957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" name="テキスト ボックス 274"/>
                <p:cNvSpPr txBox="1"/>
                <p:nvPr/>
              </p:nvSpPr>
              <p:spPr>
                <a:xfrm>
                  <a:off x="5170622" y="1677529"/>
                  <a:ext cx="6378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>
                      <a:latin typeface="Calibri" panose="020F0502020204030204" pitchFamily="34" charset="0"/>
                    </a:rPr>
                    <a:t>TA</a:t>
                  </a:r>
                  <a:endParaRPr kumimoji="1" lang="ja-JP" altLang="en-US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" name="テキスト ボックス 275"/>
                <p:cNvSpPr txBox="1"/>
                <p:nvPr/>
              </p:nvSpPr>
              <p:spPr>
                <a:xfrm>
                  <a:off x="5197781" y="2600397"/>
                  <a:ext cx="6378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>
                      <a:latin typeface="Calibri" panose="020F0502020204030204" pitchFamily="34" charset="0"/>
                    </a:rPr>
                    <a:t>TA</a:t>
                  </a:r>
                  <a:endParaRPr kumimoji="1" lang="ja-JP" altLang="en-US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" name="テキスト ボックス 276"/>
                <p:cNvSpPr txBox="1"/>
                <p:nvPr/>
              </p:nvSpPr>
              <p:spPr>
                <a:xfrm>
                  <a:off x="5261113" y="3498266"/>
                  <a:ext cx="6378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>
                      <a:latin typeface="Calibri" panose="020F0502020204030204" pitchFamily="34" charset="0"/>
                    </a:rPr>
                    <a:t>TA</a:t>
                  </a:r>
                  <a:endParaRPr kumimoji="1" lang="ja-JP" altLang="en-US" dirty="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" name="直線コネクタ 277"/>
                <p:cNvCxnSpPr/>
                <p:nvPr/>
              </p:nvCxnSpPr>
              <p:spPr>
                <a:xfrm flipV="1">
                  <a:off x="4518320" y="2248677"/>
                  <a:ext cx="2394160" cy="1303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コネクタ 282"/>
                <p:cNvCxnSpPr/>
                <p:nvPr/>
              </p:nvCxnSpPr>
              <p:spPr>
                <a:xfrm>
                  <a:off x="4572434" y="3110751"/>
                  <a:ext cx="2338557" cy="140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コネクタ 283"/>
                <p:cNvCxnSpPr>
                  <a:stCxn id="87" idx="3"/>
                </p:cNvCxnSpPr>
                <p:nvPr/>
              </p:nvCxnSpPr>
              <p:spPr>
                <a:xfrm>
                  <a:off x="4541268" y="4024494"/>
                  <a:ext cx="2402690" cy="140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284"/>
                <p:cNvCxnSpPr/>
                <p:nvPr/>
              </p:nvCxnSpPr>
              <p:spPr>
                <a:xfrm>
                  <a:off x="4526746" y="2382918"/>
                  <a:ext cx="301828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286"/>
                <p:cNvCxnSpPr/>
                <p:nvPr/>
              </p:nvCxnSpPr>
              <p:spPr>
                <a:xfrm>
                  <a:off x="4578847" y="3209789"/>
                  <a:ext cx="3013698" cy="233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294"/>
                <p:cNvCxnSpPr/>
                <p:nvPr/>
              </p:nvCxnSpPr>
              <p:spPr>
                <a:xfrm>
                  <a:off x="4578847" y="4191863"/>
                  <a:ext cx="298714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コネクタ 295"/>
                <p:cNvCxnSpPr/>
                <p:nvPr/>
              </p:nvCxnSpPr>
              <p:spPr>
                <a:xfrm>
                  <a:off x="4541269" y="2046861"/>
                  <a:ext cx="71939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04"/>
                <p:cNvCxnSpPr/>
                <p:nvPr/>
              </p:nvCxnSpPr>
              <p:spPr>
                <a:xfrm>
                  <a:off x="4392070" y="2957749"/>
                  <a:ext cx="906169" cy="53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05"/>
                <p:cNvCxnSpPr/>
                <p:nvPr/>
              </p:nvCxnSpPr>
              <p:spPr>
                <a:xfrm>
                  <a:off x="4526745" y="3836718"/>
                  <a:ext cx="8025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06"/>
                <p:cNvCxnSpPr/>
                <p:nvPr/>
              </p:nvCxnSpPr>
              <p:spPr>
                <a:xfrm>
                  <a:off x="4706996" y="1414233"/>
                  <a:ext cx="446220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08"/>
                <p:cNvCxnSpPr/>
                <p:nvPr/>
              </p:nvCxnSpPr>
              <p:spPr>
                <a:xfrm>
                  <a:off x="4802705" y="1554855"/>
                  <a:ext cx="440704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09"/>
                <p:cNvCxnSpPr/>
                <p:nvPr/>
              </p:nvCxnSpPr>
              <p:spPr>
                <a:xfrm>
                  <a:off x="4928039" y="1661753"/>
                  <a:ext cx="436848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11"/>
                <p:cNvCxnSpPr/>
                <p:nvPr/>
              </p:nvCxnSpPr>
              <p:spPr>
                <a:xfrm>
                  <a:off x="4541268" y="3682932"/>
                  <a:ext cx="38677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316"/>
                <p:cNvCxnSpPr/>
                <p:nvPr/>
              </p:nvCxnSpPr>
              <p:spPr>
                <a:xfrm>
                  <a:off x="4568560" y="2735779"/>
                  <a:ext cx="25294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319"/>
                <p:cNvCxnSpPr/>
                <p:nvPr/>
              </p:nvCxnSpPr>
              <p:spPr>
                <a:xfrm>
                  <a:off x="4554066" y="1813994"/>
                  <a:ext cx="1734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コネクタ 323"/>
                <p:cNvCxnSpPr/>
                <p:nvPr/>
              </p:nvCxnSpPr>
              <p:spPr>
                <a:xfrm flipH="1">
                  <a:off x="4727515" y="1407818"/>
                  <a:ext cx="5437" cy="41113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326"/>
                <p:cNvCxnSpPr/>
                <p:nvPr/>
              </p:nvCxnSpPr>
              <p:spPr>
                <a:xfrm>
                  <a:off x="4809177" y="1571326"/>
                  <a:ext cx="0" cy="11809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コネクタ 335"/>
                <p:cNvCxnSpPr/>
                <p:nvPr/>
              </p:nvCxnSpPr>
              <p:spPr>
                <a:xfrm>
                  <a:off x="4928038" y="1672136"/>
                  <a:ext cx="0" cy="203346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351"/>
                <p:cNvCxnSpPr/>
                <p:nvPr/>
              </p:nvCxnSpPr>
              <p:spPr>
                <a:xfrm>
                  <a:off x="9159954" y="1397469"/>
                  <a:ext cx="0" cy="82389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356"/>
                <p:cNvCxnSpPr/>
                <p:nvPr/>
              </p:nvCxnSpPr>
              <p:spPr>
                <a:xfrm>
                  <a:off x="9209747" y="1585320"/>
                  <a:ext cx="0" cy="15373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364"/>
                <p:cNvCxnSpPr/>
                <p:nvPr/>
              </p:nvCxnSpPr>
              <p:spPr>
                <a:xfrm>
                  <a:off x="9296521" y="1661754"/>
                  <a:ext cx="11114" cy="23470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366"/>
                <p:cNvCxnSpPr/>
                <p:nvPr/>
              </p:nvCxnSpPr>
              <p:spPr>
                <a:xfrm>
                  <a:off x="9006675" y="4028106"/>
                  <a:ext cx="300961" cy="68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373"/>
                <p:cNvCxnSpPr/>
                <p:nvPr/>
              </p:nvCxnSpPr>
              <p:spPr>
                <a:xfrm flipH="1">
                  <a:off x="4679210" y="2501825"/>
                  <a:ext cx="9006" cy="33614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388"/>
                <p:cNvCxnSpPr/>
                <p:nvPr/>
              </p:nvCxnSpPr>
              <p:spPr>
                <a:xfrm>
                  <a:off x="4797454" y="3322999"/>
                  <a:ext cx="0" cy="265062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389"/>
                <p:cNvCxnSpPr/>
                <p:nvPr/>
              </p:nvCxnSpPr>
              <p:spPr>
                <a:xfrm flipH="1">
                  <a:off x="4938542" y="4336035"/>
                  <a:ext cx="8398" cy="169929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391"/>
                <p:cNvCxnSpPr/>
                <p:nvPr/>
              </p:nvCxnSpPr>
              <p:spPr>
                <a:xfrm flipV="1">
                  <a:off x="4526746" y="4353882"/>
                  <a:ext cx="420195" cy="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397"/>
                <p:cNvCxnSpPr/>
                <p:nvPr/>
              </p:nvCxnSpPr>
              <p:spPr>
                <a:xfrm flipV="1">
                  <a:off x="4961116" y="6035323"/>
                  <a:ext cx="1694741" cy="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402"/>
                <p:cNvCxnSpPr/>
                <p:nvPr/>
              </p:nvCxnSpPr>
              <p:spPr>
                <a:xfrm flipH="1" flipV="1">
                  <a:off x="6655264" y="5567457"/>
                  <a:ext cx="592" cy="4678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406"/>
                <p:cNvCxnSpPr/>
                <p:nvPr/>
              </p:nvCxnSpPr>
              <p:spPr>
                <a:xfrm flipV="1">
                  <a:off x="4779984" y="5973621"/>
                  <a:ext cx="1392166" cy="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412"/>
                <p:cNvCxnSpPr/>
                <p:nvPr/>
              </p:nvCxnSpPr>
              <p:spPr>
                <a:xfrm flipV="1">
                  <a:off x="4679211" y="5863303"/>
                  <a:ext cx="939715" cy="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417"/>
                <p:cNvCxnSpPr/>
                <p:nvPr/>
              </p:nvCxnSpPr>
              <p:spPr>
                <a:xfrm>
                  <a:off x="6172150" y="5595204"/>
                  <a:ext cx="0" cy="3817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422"/>
                <p:cNvCxnSpPr/>
                <p:nvPr/>
              </p:nvCxnSpPr>
              <p:spPr>
                <a:xfrm>
                  <a:off x="5643574" y="5563899"/>
                  <a:ext cx="0" cy="2994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428"/>
                <p:cNvCxnSpPr/>
                <p:nvPr/>
              </p:nvCxnSpPr>
              <p:spPr>
                <a:xfrm>
                  <a:off x="4456544" y="3345523"/>
                  <a:ext cx="34616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正方形/長方形 194"/>
                <p:cNvSpPr/>
                <p:nvPr/>
              </p:nvSpPr>
              <p:spPr>
                <a:xfrm>
                  <a:off x="3947713" y="2621261"/>
                  <a:ext cx="593555" cy="88318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2" name="直線コネクタ 431"/>
                <p:cNvCxnSpPr/>
                <p:nvPr/>
              </p:nvCxnSpPr>
              <p:spPr>
                <a:xfrm>
                  <a:off x="4392069" y="2501825"/>
                  <a:ext cx="26341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正方形/長方形 189"/>
                <p:cNvSpPr/>
                <p:nvPr/>
              </p:nvSpPr>
              <p:spPr>
                <a:xfrm>
                  <a:off x="3947713" y="1609275"/>
                  <a:ext cx="579032" cy="948911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4" name="直線コネクタ 435"/>
                <p:cNvCxnSpPr/>
                <p:nvPr/>
              </p:nvCxnSpPr>
              <p:spPr>
                <a:xfrm>
                  <a:off x="1464211" y="2532477"/>
                  <a:ext cx="0" cy="480307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コネクタ 441"/>
                <p:cNvCxnSpPr/>
                <p:nvPr/>
              </p:nvCxnSpPr>
              <p:spPr>
                <a:xfrm>
                  <a:off x="1464211" y="3364176"/>
                  <a:ext cx="0" cy="621148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442"/>
                <p:cNvCxnSpPr/>
                <p:nvPr/>
              </p:nvCxnSpPr>
              <p:spPr>
                <a:xfrm flipV="1">
                  <a:off x="1464211" y="2402482"/>
                  <a:ext cx="366836" cy="14269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コネクタ 447"/>
                <p:cNvCxnSpPr/>
                <p:nvPr/>
              </p:nvCxnSpPr>
              <p:spPr>
                <a:xfrm flipV="1">
                  <a:off x="1479195" y="3221480"/>
                  <a:ext cx="366836" cy="14269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448"/>
                <p:cNvCxnSpPr/>
                <p:nvPr/>
              </p:nvCxnSpPr>
              <p:spPr>
                <a:xfrm>
                  <a:off x="1464211" y="3976595"/>
                  <a:ext cx="334894" cy="97834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451"/>
                <p:cNvCxnSpPr/>
                <p:nvPr/>
              </p:nvCxnSpPr>
              <p:spPr>
                <a:xfrm>
                  <a:off x="1464211" y="3012783"/>
                  <a:ext cx="334894" cy="22039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0" name="グループ化 425"/>
                <p:cNvGrpSpPr/>
                <p:nvPr/>
              </p:nvGrpSpPr>
              <p:grpSpPr>
                <a:xfrm>
                  <a:off x="1369773" y="2679105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28" name="直線コネクタ 420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直線コネクタ 465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グループ化 467"/>
                <p:cNvGrpSpPr/>
                <p:nvPr/>
              </p:nvGrpSpPr>
              <p:grpSpPr>
                <a:xfrm>
                  <a:off x="1369773" y="3636033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26" name="直線コネクタ 468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線コネクタ 469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直線コネクタ 470"/>
                <p:cNvCxnSpPr/>
                <p:nvPr/>
              </p:nvCxnSpPr>
              <p:spPr>
                <a:xfrm flipV="1">
                  <a:off x="2433443" y="2241196"/>
                  <a:ext cx="1514271" cy="7482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テキスト ボックス 472"/>
                <p:cNvSpPr txBox="1"/>
                <p:nvPr/>
              </p:nvSpPr>
              <p:spPr>
                <a:xfrm>
                  <a:off x="1224464" y="4104552"/>
                  <a:ext cx="63786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00B0F0"/>
                      </a:solidFill>
                      <a:latin typeface="Calibri" panose="020F0502020204030204" pitchFamily="34" charset="0"/>
                    </a:rPr>
                    <a:t>U5/U6</a:t>
                  </a:r>
                  <a:endParaRPr kumimoji="1" lang="ja-JP" altLang="en-US" sz="1200" dirty="0">
                    <a:solidFill>
                      <a:srgbClr val="00B0F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4" name="テキスト ボックス 473"/>
                <p:cNvSpPr txBox="1"/>
                <p:nvPr/>
              </p:nvSpPr>
              <p:spPr>
                <a:xfrm>
                  <a:off x="3342222" y="6181511"/>
                  <a:ext cx="11143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b="1" dirty="0">
                      <a:solidFill>
                        <a:srgbClr val="003399"/>
                      </a:solidFill>
                      <a:latin typeface="Calibri" panose="020F0502020204030204" pitchFamily="34" charset="0"/>
                    </a:rPr>
                    <a:t>Liquid pipe</a:t>
                  </a:r>
                  <a:endParaRPr kumimoji="1" lang="ja-JP" altLang="en-US" sz="1400" b="1" dirty="0">
                    <a:solidFill>
                      <a:srgbClr val="003399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5" name="テキスト ボックス 474"/>
                <p:cNvSpPr txBox="1"/>
                <p:nvPr/>
              </p:nvSpPr>
              <p:spPr>
                <a:xfrm>
                  <a:off x="7009420" y="6243262"/>
                  <a:ext cx="96756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>
                      <a:solidFill>
                        <a:srgbClr val="FF99CC"/>
                      </a:solidFill>
                      <a:latin typeface="Calibri" panose="020F0502020204030204" pitchFamily="34" charset="0"/>
                    </a:rPr>
                    <a:t>Gas Pipe</a:t>
                  </a:r>
                  <a:endParaRPr kumimoji="1" lang="ja-JP" altLang="en-US" sz="1400" dirty="0">
                    <a:solidFill>
                      <a:srgbClr val="FF99CC"/>
                    </a:solidFill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76" name="直線コネクタ 477"/>
                <p:cNvCxnSpPr/>
                <p:nvPr/>
              </p:nvCxnSpPr>
              <p:spPr>
                <a:xfrm>
                  <a:off x="3764396" y="2457400"/>
                  <a:ext cx="0" cy="755698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コネクタ 479"/>
                <p:cNvCxnSpPr/>
                <p:nvPr/>
              </p:nvCxnSpPr>
              <p:spPr>
                <a:xfrm>
                  <a:off x="3764397" y="3570173"/>
                  <a:ext cx="16465" cy="602896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コネクタ 485"/>
                <p:cNvCxnSpPr/>
                <p:nvPr/>
              </p:nvCxnSpPr>
              <p:spPr>
                <a:xfrm flipH="1">
                  <a:off x="3764396" y="2244938"/>
                  <a:ext cx="183318" cy="212463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コネクタ 489"/>
                <p:cNvCxnSpPr/>
                <p:nvPr/>
              </p:nvCxnSpPr>
              <p:spPr>
                <a:xfrm>
                  <a:off x="3763446" y="3201621"/>
                  <a:ext cx="183316" cy="136222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493"/>
                <p:cNvCxnSpPr/>
                <p:nvPr/>
              </p:nvCxnSpPr>
              <p:spPr>
                <a:xfrm flipH="1">
                  <a:off x="3759754" y="3345523"/>
                  <a:ext cx="187958" cy="224650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496"/>
                <p:cNvCxnSpPr/>
                <p:nvPr/>
              </p:nvCxnSpPr>
              <p:spPr>
                <a:xfrm>
                  <a:off x="3786795" y="4161443"/>
                  <a:ext cx="183316" cy="136222"/>
                </a:xfrm>
                <a:prstGeom prst="line">
                  <a:avLst/>
                </a:prstGeom>
                <a:ln w="25400">
                  <a:solidFill>
                    <a:srgbClr val="FF6699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テキスト ボックス 500"/>
                <p:cNvSpPr txBox="1"/>
                <p:nvPr/>
              </p:nvSpPr>
              <p:spPr>
                <a:xfrm>
                  <a:off x="2587357" y="1913308"/>
                  <a:ext cx="7235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>
                      <a:solidFill>
                        <a:srgbClr val="FF6699"/>
                      </a:solidFill>
                      <a:latin typeface="Calibri" panose="020F0502020204030204" pitchFamily="34" charset="0"/>
                    </a:rPr>
                    <a:t>U1/U2</a:t>
                  </a:r>
                  <a:endParaRPr kumimoji="1" lang="ja-JP" altLang="en-US" sz="1400" dirty="0">
                    <a:solidFill>
                      <a:srgbClr val="FF6699"/>
                    </a:solidFill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83" name="グループ化 501"/>
                <p:cNvGrpSpPr/>
                <p:nvPr/>
              </p:nvGrpSpPr>
              <p:grpSpPr>
                <a:xfrm>
                  <a:off x="2811852" y="2193297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24" name="直線コネクタ 502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線コネクタ 503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グループ化 504"/>
                <p:cNvGrpSpPr/>
                <p:nvPr/>
              </p:nvGrpSpPr>
              <p:grpSpPr>
                <a:xfrm>
                  <a:off x="3660853" y="2630486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22" name="直線コネクタ 505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線コネクタ 506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グループ化 507"/>
                <p:cNvGrpSpPr/>
                <p:nvPr/>
              </p:nvGrpSpPr>
              <p:grpSpPr>
                <a:xfrm>
                  <a:off x="3674498" y="3624009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20" name="直線コネクタ 508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線コネクタ 509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6" name="正方形/長方形 272"/>
                <p:cNvSpPr/>
                <p:nvPr/>
              </p:nvSpPr>
              <p:spPr>
                <a:xfrm>
                  <a:off x="5260659" y="2898886"/>
                  <a:ext cx="313898" cy="957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7" name="正方形/長方形 195"/>
                <p:cNvSpPr/>
                <p:nvPr/>
              </p:nvSpPr>
              <p:spPr>
                <a:xfrm>
                  <a:off x="3947714" y="3570173"/>
                  <a:ext cx="593555" cy="90864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88" name="直線コネクタ 529"/>
                <p:cNvCxnSpPr/>
                <p:nvPr/>
              </p:nvCxnSpPr>
              <p:spPr>
                <a:xfrm flipH="1">
                  <a:off x="3310929" y="1987931"/>
                  <a:ext cx="31292" cy="297556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コネクタ 531"/>
                <p:cNvCxnSpPr/>
                <p:nvPr/>
              </p:nvCxnSpPr>
              <p:spPr>
                <a:xfrm flipH="1">
                  <a:off x="3546456" y="2115682"/>
                  <a:ext cx="16465" cy="678303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線コネクタ 533"/>
                <p:cNvCxnSpPr/>
                <p:nvPr/>
              </p:nvCxnSpPr>
              <p:spPr>
                <a:xfrm flipH="1">
                  <a:off x="3342222" y="1869501"/>
                  <a:ext cx="591225" cy="11843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線コネクタ 536"/>
                <p:cNvCxnSpPr/>
                <p:nvPr/>
              </p:nvCxnSpPr>
              <p:spPr>
                <a:xfrm flipH="1">
                  <a:off x="3562920" y="1869501"/>
                  <a:ext cx="370526" cy="25427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線コネクタ 540"/>
                <p:cNvCxnSpPr/>
                <p:nvPr/>
              </p:nvCxnSpPr>
              <p:spPr>
                <a:xfrm flipH="1">
                  <a:off x="3551945" y="3074486"/>
                  <a:ext cx="400689" cy="28969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線コネクタ 541"/>
                <p:cNvCxnSpPr>
                  <a:stCxn id="61" idx="1"/>
                </p:cNvCxnSpPr>
                <p:nvPr/>
              </p:nvCxnSpPr>
              <p:spPr>
                <a:xfrm flipH="1" flipV="1">
                  <a:off x="3546456" y="2794214"/>
                  <a:ext cx="401256" cy="268638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線コネクタ 545"/>
                <p:cNvCxnSpPr/>
                <p:nvPr/>
              </p:nvCxnSpPr>
              <p:spPr>
                <a:xfrm flipH="1" flipV="1">
                  <a:off x="3540657" y="3760897"/>
                  <a:ext cx="401256" cy="268638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線コネクタ 546"/>
                <p:cNvCxnSpPr/>
                <p:nvPr/>
              </p:nvCxnSpPr>
              <p:spPr>
                <a:xfrm flipH="1">
                  <a:off x="3551944" y="3337843"/>
                  <a:ext cx="10742" cy="442726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6" name="グループ化 550"/>
                <p:cNvGrpSpPr/>
                <p:nvPr/>
              </p:nvGrpSpPr>
              <p:grpSpPr>
                <a:xfrm>
                  <a:off x="3459793" y="2400343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18" name="直線コネクタ 551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線コネクタ 552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" name="グループ化 553"/>
                <p:cNvGrpSpPr/>
                <p:nvPr/>
              </p:nvGrpSpPr>
              <p:grpSpPr>
                <a:xfrm>
                  <a:off x="3445763" y="3522526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16" name="直線コネクタ 554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線コネクタ 555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グループ化 556"/>
                <p:cNvGrpSpPr/>
                <p:nvPr/>
              </p:nvGrpSpPr>
              <p:grpSpPr>
                <a:xfrm>
                  <a:off x="3231681" y="3930036"/>
                  <a:ext cx="189788" cy="101483"/>
                  <a:chOff x="126916" y="2587385"/>
                  <a:chExt cx="189788" cy="101483"/>
                </a:xfrm>
              </p:grpSpPr>
              <p:cxnSp>
                <p:nvCxnSpPr>
                  <p:cNvPr id="114" name="直線コネクタ 557"/>
                  <p:cNvCxnSpPr/>
                  <p:nvPr/>
                </p:nvCxnSpPr>
                <p:spPr>
                  <a:xfrm flipH="1">
                    <a:off x="126916" y="2587385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線コネクタ 558"/>
                  <p:cNvCxnSpPr/>
                  <p:nvPr/>
                </p:nvCxnSpPr>
                <p:spPr>
                  <a:xfrm flipH="1">
                    <a:off x="127828" y="2632193"/>
                    <a:ext cx="188876" cy="5667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9" name="テキスト ボックス 559"/>
                <p:cNvSpPr txBox="1"/>
                <p:nvPr/>
              </p:nvSpPr>
              <p:spPr>
                <a:xfrm>
                  <a:off x="3336679" y="4620186"/>
                  <a:ext cx="6378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>
                      <a:solidFill>
                        <a:srgbClr val="00B050"/>
                      </a:solidFill>
                      <a:latin typeface="Calibri" panose="020F0502020204030204" pitchFamily="34" charset="0"/>
                    </a:rPr>
                    <a:t>A/B</a:t>
                  </a:r>
                  <a:endParaRPr kumimoji="1" lang="ja-JP" altLang="en-US" sz="1400" dirty="0">
                    <a:solidFill>
                      <a:srgbClr val="00B05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テキスト ボックス 560"/>
                <p:cNvSpPr txBox="1"/>
                <p:nvPr/>
              </p:nvSpPr>
              <p:spPr>
                <a:xfrm>
                  <a:off x="9538526" y="1334388"/>
                  <a:ext cx="111432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AHU</a:t>
                  </a:r>
                  <a:endParaRPr kumimoji="1" lang="ja-JP" altLang="en-US" sz="20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1" name="テキスト ボックス 498"/>
                <p:cNvSpPr txBox="1"/>
                <p:nvPr/>
              </p:nvSpPr>
              <p:spPr>
                <a:xfrm>
                  <a:off x="7247719" y="4714840"/>
                  <a:ext cx="18049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Dx</a:t>
                  </a:r>
                  <a:r>
                    <a:rPr kumimoji="1" lang="en-US" altLang="ja-JP" sz="24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-PMV kit</a:t>
                  </a:r>
                  <a:r>
                    <a:rPr kumimoji="1"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 </a:t>
                  </a:r>
                  <a:endParaRPr kumimoji="1"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02" name="直線矢印コネクタ 511"/>
                <p:cNvCxnSpPr>
                  <a:stCxn id="101" idx="1"/>
                </p:cNvCxnSpPr>
                <p:nvPr/>
              </p:nvCxnSpPr>
              <p:spPr>
                <a:xfrm flipH="1">
                  <a:off x="5802695" y="4945672"/>
                  <a:ext cx="1445024" cy="27724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矢印コネクタ 569"/>
                <p:cNvCxnSpPr>
                  <a:stCxn id="101" idx="1"/>
                </p:cNvCxnSpPr>
                <p:nvPr/>
              </p:nvCxnSpPr>
              <p:spPr>
                <a:xfrm flipH="1">
                  <a:off x="6284247" y="4945672"/>
                  <a:ext cx="963472" cy="31353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矢印コネクタ 572"/>
                <p:cNvCxnSpPr>
                  <a:stCxn id="101" idx="1"/>
                </p:cNvCxnSpPr>
                <p:nvPr/>
              </p:nvCxnSpPr>
              <p:spPr>
                <a:xfrm flipH="1">
                  <a:off x="6739167" y="4945672"/>
                  <a:ext cx="508552" cy="42807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テキスト ボックス 576"/>
                <p:cNvSpPr txBox="1"/>
                <p:nvPr/>
              </p:nvSpPr>
              <p:spPr>
                <a:xfrm>
                  <a:off x="5539608" y="5255387"/>
                  <a:ext cx="52649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100" dirty="0">
                      <a:latin typeface="Calibri" panose="020F0502020204030204" pitchFamily="34" charset="0"/>
                    </a:rPr>
                    <a:t>PMV</a:t>
                  </a:r>
                  <a:endParaRPr kumimoji="1" lang="ja-JP" altLang="en-US" sz="11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テキスト ボックス 577"/>
                <p:cNvSpPr txBox="1"/>
                <p:nvPr/>
              </p:nvSpPr>
              <p:spPr>
                <a:xfrm>
                  <a:off x="6035885" y="5259034"/>
                  <a:ext cx="52649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100" dirty="0">
                      <a:latin typeface="Calibri" panose="020F0502020204030204" pitchFamily="34" charset="0"/>
                    </a:rPr>
                    <a:t>PMV</a:t>
                  </a:r>
                  <a:endParaRPr kumimoji="1" lang="ja-JP" altLang="en-US" sz="11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7" name="テキスト ボックス 578"/>
                <p:cNvSpPr txBox="1"/>
                <p:nvPr/>
              </p:nvSpPr>
              <p:spPr>
                <a:xfrm>
                  <a:off x="6509066" y="5250628"/>
                  <a:ext cx="52649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100" dirty="0">
                      <a:latin typeface="Calibri" panose="020F0502020204030204" pitchFamily="34" charset="0"/>
                    </a:rPr>
                    <a:t>PMV</a:t>
                  </a:r>
                  <a:endParaRPr kumimoji="1" lang="ja-JP" altLang="en-US" sz="1100" dirty="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09" name="直線矢印コネクタ 580"/>
                <p:cNvCxnSpPr>
                  <a:stCxn id="108" idx="2"/>
                </p:cNvCxnSpPr>
                <p:nvPr/>
              </p:nvCxnSpPr>
              <p:spPr>
                <a:xfrm>
                  <a:off x="3406023" y="1554855"/>
                  <a:ext cx="740055" cy="237518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線矢印コネクタ 582"/>
                <p:cNvCxnSpPr>
                  <a:stCxn id="108" idx="2"/>
                </p:cNvCxnSpPr>
                <p:nvPr/>
              </p:nvCxnSpPr>
              <p:spPr>
                <a:xfrm>
                  <a:off x="3406023" y="1554856"/>
                  <a:ext cx="740055" cy="149536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線矢印コネクタ 590"/>
                <p:cNvCxnSpPr>
                  <a:stCxn id="108" idx="2"/>
                </p:cNvCxnSpPr>
                <p:nvPr/>
              </p:nvCxnSpPr>
              <p:spPr>
                <a:xfrm>
                  <a:off x="3406023" y="1554856"/>
                  <a:ext cx="740055" cy="58244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テキスト ボックス 221"/>
                <p:cNvSpPr txBox="1"/>
                <p:nvPr/>
              </p:nvSpPr>
              <p:spPr>
                <a:xfrm>
                  <a:off x="3084872" y="5500775"/>
                  <a:ext cx="1312827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kumimoji="1" lang="en-US" altLang="ja-JP" sz="1400" dirty="0">
                      <a:solidFill>
                        <a:srgbClr val="00B050"/>
                      </a:solidFill>
                      <a:latin typeface="Calibri" panose="020F0502020204030204" pitchFamily="34" charset="0"/>
                    </a:rPr>
                    <a:t>Remote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kumimoji="1" lang="en-US" altLang="ja-JP" sz="1400" dirty="0">
                      <a:solidFill>
                        <a:srgbClr val="00B050"/>
                      </a:solidFill>
                      <a:latin typeface="Calibri" panose="020F0502020204030204" pitchFamily="34" charset="0"/>
                    </a:rPr>
                    <a:t>controller</a:t>
                  </a:r>
                  <a:endParaRPr kumimoji="1" lang="ja-JP" altLang="en-US" sz="1400" dirty="0">
                    <a:solidFill>
                      <a:srgbClr val="00B05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2015" y="4979758"/>
                <a:ext cx="487196" cy="479700"/>
              </a:xfrm>
              <a:prstGeom prst="rect">
                <a:avLst/>
              </a:prstGeom>
            </p:spPr>
          </p:pic>
        </p:grpSp>
      </p:grpSp>
      <p:sp>
        <p:nvSpPr>
          <p:cNvPr id="227" name="Rectangle 226"/>
          <p:cNvSpPr/>
          <p:nvPr/>
        </p:nvSpPr>
        <p:spPr>
          <a:xfrm>
            <a:off x="440825" y="5059598"/>
            <a:ext cx="3341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Face-split coils get “stacked”</a:t>
            </a:r>
            <a:endParaRPr lang="en-US" sz="1400" dirty="0" smtClean="0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9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 scenarios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6899" y="1253173"/>
            <a:ext cx="46033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General Benefits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Flexibility to use AHU manufacturer’s accessories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Can address ventilation / OA requirements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“Muscle” of commercial AHU + precision of VRF ODU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Can be combined to make VERY large </a:t>
            </a:r>
            <a:r>
              <a:rPr lang="en-US" sz="1200" dirty="0" err="1" smtClean="0">
                <a:solidFill>
                  <a:srgbClr val="0070C0"/>
                </a:solidFill>
                <a:cs typeface="Arial"/>
              </a:rPr>
              <a:t>Dx</a:t>
            </a:r>
            <a:r>
              <a:rPr lang="en-US" sz="1200" dirty="0" smtClean="0">
                <a:solidFill>
                  <a:srgbClr val="0070C0"/>
                </a:solidFill>
                <a:cs typeface="Arial"/>
              </a:rPr>
              <a:t> AHUs (&gt; 32 tons)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6899" y="34384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For retrofits</a:t>
            </a:r>
            <a:endParaRPr lang="en-US" sz="1200" dirty="0">
              <a:solidFill>
                <a:srgbClr val="0070C0"/>
              </a:solidFill>
              <a:cs typeface="Arial"/>
            </a:endParaRP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Existing AHU can be reused (large, built-ups for example)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Modular ODUs can fit in freight elevator (may not need crane, helicopter, etc.)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Minimally-invasive indoor work</a:t>
            </a:r>
            <a:endParaRPr lang="en-US" sz="1200" dirty="0">
              <a:solidFill>
                <a:srgbClr val="0070C0"/>
              </a:solidFill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938" y="1396275"/>
            <a:ext cx="3837762" cy="45212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8478058" y="5930072"/>
            <a:ext cx="2164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Custom Coil in  Large AHU</a:t>
            </a:r>
            <a:endParaRPr lang="en-US" sz="1100" dirty="0" smtClean="0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1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PMV Kit Sizes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Deep dive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56739" y="1331449"/>
          <a:ext cx="2929466" cy="3962400"/>
        </p:xfrm>
        <a:graphic>
          <a:graphicData uri="http://schemas.openxmlformats.org/drawingml/2006/table">
            <a:tbl>
              <a:tblPr/>
              <a:tblGrid>
                <a:gridCol w="1320800"/>
                <a:gridCol w="982133"/>
                <a:gridCol w="626533"/>
              </a:tblGrid>
              <a:tr h="406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PMV Kit Model Number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Code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Tonnage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RBM-A0121GUL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RBM-A0301GUL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RBM-A0601GUL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RBM-A0961GUL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RBM-A1921GUL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図 5"/>
          <p:cNvPicPr>
            <a:picLocks noChangeAspect="1"/>
          </p:cNvPicPr>
          <p:nvPr/>
        </p:nvPicPr>
        <p:blipFill rotWithShape="1">
          <a:blip r:embed="rId3"/>
          <a:srcRect l="53392" t="18002" r="24314" b="13156"/>
          <a:stretch/>
        </p:blipFill>
        <p:spPr>
          <a:xfrm>
            <a:off x="7345988" y="1314382"/>
            <a:ext cx="2064713" cy="49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DN Code Settings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Deep-dive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3" y="1303972"/>
            <a:ext cx="9727288" cy="4893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75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6239" y="1333908"/>
            <a:ext cx="5530509" cy="2910249"/>
            <a:chOff x="3614205" y="2493508"/>
            <a:chExt cx="4147882" cy="2182687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205" y="2518431"/>
              <a:ext cx="4147882" cy="215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385851" y="2493508"/>
              <a:ext cx="3315276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200" b="1" dirty="0">
                  <a:solidFill>
                    <a:prstClr val="black"/>
                  </a:solidFill>
                </a:rPr>
                <a:t>RA Controller (TCB-IFDA1GUL) Terminal Blocks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628902" y="2450334"/>
            <a:ext cx="1053041" cy="157199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2930" y="2450334"/>
            <a:ext cx="719847" cy="1571999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02697" y="3493047"/>
            <a:ext cx="177799" cy="663028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Control Wiring – Required Connections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33" y="1177205"/>
            <a:ext cx="3893640" cy="5290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1347" y="4329822"/>
            <a:ext cx="10065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PMV Wires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309452" y="4093880"/>
            <a:ext cx="1280" cy="410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31243" y="5048176"/>
            <a:ext cx="1436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TC1,TC2,TCJ,TA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081364" y="4093880"/>
            <a:ext cx="0" cy="95429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36537" y="3508923"/>
            <a:ext cx="135465" cy="488404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1" y="5057608"/>
            <a:ext cx="9890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U1/U2 Bus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717200" y="4212168"/>
            <a:ext cx="0" cy="83600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65386" y="5544208"/>
            <a:ext cx="8746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A/B Bus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4504268" y="4022332"/>
            <a:ext cx="22053" cy="147200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6937" y="2011761"/>
            <a:ext cx="178319" cy="77264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wordArtVert" wrap="square" lIns="0" tIns="0" rIns="0" bIns="0" rtlCol="0" anchor="ctr" anchorCtr="0">
            <a:spAutoFit/>
          </a:bodyPr>
          <a:lstStyle/>
          <a:p>
            <a:pPr algn="ctr" defTabSz="914377"/>
            <a:r>
              <a:rPr lang="en-US" sz="1067" dirty="0">
                <a:solidFill>
                  <a:prstClr val="black"/>
                </a:solidFill>
              </a:rPr>
              <a:t>FAN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08181" y="3505750"/>
            <a:ext cx="135465" cy="488404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4597" y="4880073"/>
            <a:ext cx="17698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Fan Output from CN60 via Relay KP2 (250VAC, 6A max)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404583" y="4022333"/>
            <a:ext cx="531679" cy="85773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35255" y="2329315"/>
            <a:ext cx="1408391" cy="116373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33348" y="3586587"/>
            <a:ext cx="13040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CN34</a:t>
            </a:r>
          </a:p>
          <a:p>
            <a:pPr defTabSz="914377"/>
            <a:r>
              <a:rPr lang="en-US" sz="800" dirty="0">
                <a:solidFill>
                  <a:prstClr val="black"/>
                </a:solidFill>
              </a:rPr>
              <a:t>(like water input on Verticals</a:t>
            </a:r>
            <a:r>
              <a:rPr lang="en-US" sz="600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33227" y="3349593"/>
            <a:ext cx="537488" cy="4068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33227" y="3756396"/>
            <a:ext cx="365269" cy="91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156704" y="3766022"/>
            <a:ext cx="386099" cy="25184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Control Wiring – Optional Connections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85" y="1227159"/>
            <a:ext cx="3893640" cy="529005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76238" y="1333907"/>
            <a:ext cx="5530509" cy="4894544"/>
            <a:chOff x="132178" y="1000429"/>
            <a:chExt cx="4147882" cy="3670908"/>
          </a:xfrm>
        </p:grpSpPr>
        <p:grpSp>
          <p:nvGrpSpPr>
            <p:cNvPr id="17" name="Group 16"/>
            <p:cNvGrpSpPr/>
            <p:nvPr/>
          </p:nvGrpSpPr>
          <p:grpSpPr>
            <a:xfrm>
              <a:off x="132178" y="1000429"/>
              <a:ext cx="4147882" cy="2182687"/>
              <a:chOff x="3614205" y="2493508"/>
              <a:chExt cx="4147882" cy="2182687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205" y="2518431"/>
                <a:ext cx="4147882" cy="2157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385851" y="2493508"/>
                <a:ext cx="3315276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black"/>
                    </a:solidFill>
                  </a:rPr>
                  <a:t>RA Controller (TCB-IFDA1GUL) Terminal Blocks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15391" y="4355914"/>
              <a:ext cx="1077234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200" dirty="0">
                  <a:solidFill>
                    <a:prstClr val="black"/>
                  </a:solidFill>
                </a:rPr>
                <a:t>CN80 </a:t>
              </a:r>
              <a:r>
                <a:rPr lang="en-US" sz="933" dirty="0">
                  <a:solidFill>
                    <a:prstClr val="black"/>
                  </a:solidFill>
                </a:rPr>
                <a:t>external error input (Normally-Open)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557999" y="3776159"/>
            <a:ext cx="299400" cy="199484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199" y="1603577"/>
            <a:ext cx="178319" cy="140797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vert="wordArtVert" wrap="square" lIns="0" tIns="0" rIns="0" bIns="0" rtlCol="0" anchor="ctr" anchorCtr="0">
            <a:spAutoFit/>
          </a:bodyPr>
          <a:lstStyle/>
          <a:p>
            <a:pPr algn="ctr" defTabSz="914377"/>
            <a:r>
              <a:rPr lang="en-US" sz="1067" dirty="0">
                <a:solidFill>
                  <a:prstClr val="black"/>
                </a:solidFill>
              </a:rPr>
              <a:t>ALARM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1606" y="3375210"/>
            <a:ext cx="684247" cy="584968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defTabSz="914377"/>
            <a:r>
              <a:rPr lang="en-US" sz="1067" dirty="0">
                <a:solidFill>
                  <a:prstClr val="black"/>
                </a:solidFill>
              </a:rPr>
              <a:t>CN61 alarm output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11480" y="3007615"/>
            <a:ext cx="0" cy="54203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13365" y="1599637"/>
            <a:ext cx="178319" cy="140797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wordArtVert" wrap="square" lIns="0" tIns="0" rIns="0" bIns="0" rtlCol="0" anchor="ctr" anchorCtr="0">
            <a:spAutoFit/>
          </a:bodyPr>
          <a:lstStyle/>
          <a:p>
            <a:pPr algn="ctr" defTabSz="914377"/>
            <a:r>
              <a:rPr lang="en-US" sz="1067" dirty="0">
                <a:solidFill>
                  <a:prstClr val="black"/>
                </a:solidFill>
              </a:rPr>
              <a:t>THERMO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889648" y="3003677"/>
            <a:ext cx="0" cy="11312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9194" y="1483842"/>
            <a:ext cx="178319" cy="151485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vert="wordArtVert" wrap="square" lIns="0" tIns="0" rIns="0" bIns="0" rtlCol="0" anchor="ctr" anchorCtr="0">
            <a:spAutoFit/>
          </a:bodyPr>
          <a:lstStyle/>
          <a:p>
            <a:pPr algn="ctr" defTabSz="914377"/>
            <a:r>
              <a:rPr lang="en-US" sz="1067" dirty="0">
                <a:solidFill>
                  <a:prstClr val="black"/>
                </a:solidFill>
              </a:rPr>
              <a:t>COOL/SEC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085477" y="2994758"/>
            <a:ext cx="0" cy="153192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" y="3981044"/>
            <a:ext cx="1299921" cy="307777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defTabSz="914377"/>
            <a:r>
              <a:rPr lang="en-US" sz="1067" dirty="0">
                <a:solidFill>
                  <a:prstClr val="black"/>
                </a:solidFill>
              </a:rPr>
              <a:t>CN82</a:t>
            </a:r>
          </a:p>
          <a:p>
            <a:pPr defTabSz="914377"/>
            <a:r>
              <a:rPr lang="en-US" sz="933" dirty="0">
                <a:solidFill>
                  <a:prstClr val="black"/>
                </a:solidFill>
              </a:rPr>
              <a:t>Thermo-on output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2725" y="4509744"/>
            <a:ext cx="1367524" cy="451342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defTabSz="914377"/>
            <a:r>
              <a:rPr lang="en-US" sz="1067" dirty="0">
                <a:solidFill>
                  <a:prstClr val="black"/>
                </a:solidFill>
              </a:rPr>
              <a:t>CN82 </a:t>
            </a:r>
            <a:r>
              <a:rPr lang="en-US" sz="933" dirty="0">
                <a:solidFill>
                  <a:prstClr val="black"/>
                </a:solidFill>
              </a:rPr>
              <a:t>Cooling / Secondary Heating output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93964" y="3516689"/>
            <a:ext cx="148621" cy="468073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457823" y="3512455"/>
            <a:ext cx="148621" cy="482415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66288" y="3516689"/>
            <a:ext cx="148621" cy="482415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97104" y="3506510"/>
            <a:ext cx="299400" cy="199484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95659" y="3061353"/>
            <a:ext cx="1436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prstClr val="black"/>
                </a:solidFill>
              </a:rPr>
              <a:t>CN61</a:t>
            </a:r>
            <a:r>
              <a:rPr lang="en-US" sz="933" dirty="0">
                <a:solidFill>
                  <a:prstClr val="black"/>
                </a:solidFill>
              </a:rPr>
              <a:t> external on/off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1603061" y="3246391"/>
            <a:ext cx="651127" cy="19029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93123" y="4015812"/>
            <a:ext cx="0" cy="179207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3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2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Application &amp; design – Return air </a:t>
            </a:r>
            <a:r>
              <a:rPr lang="en-US" sz="3200" dirty="0" err="1"/>
              <a:t>pmv</a:t>
            </a:r>
            <a:r>
              <a:rPr lang="en-US" sz="3200" dirty="0"/>
              <a:t> </a:t>
            </a:r>
            <a:r>
              <a:rPr lang="en-US" sz="3200" dirty="0" smtClean="0"/>
              <a:t>kits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92781" y="1763139"/>
            <a:ext cx="62083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152C73"/>
              </a:buClr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Intro</a:t>
            </a: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Return Air PMV Kit System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Schematic</a:t>
            </a: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PMV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Application Approval Process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Flow</a:t>
            </a: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Field-Provided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Scope</a:t>
            </a:r>
            <a:endParaRPr lang="en-US" sz="1200" dirty="0">
              <a:solidFill>
                <a:schemeClr val="accent6">
                  <a:lumMod val="75000"/>
                </a:schemeClr>
              </a:solidFill>
              <a:cs typeface="Arial"/>
            </a:endParaRP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Available Combinations</a:t>
            </a:r>
          </a:p>
          <a:p>
            <a:pPr marL="454914" lvl="4">
              <a:buClr>
                <a:srgbClr val="152C73"/>
              </a:buClr>
            </a:pPr>
            <a:endParaRPr lang="en-US" sz="1200" dirty="0" smtClean="0">
              <a:solidFill>
                <a:srgbClr val="FFC00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rgbClr val="00B050"/>
                </a:solidFill>
                <a:cs typeface="Arial"/>
              </a:rPr>
              <a:t>Decision-Making Tree</a:t>
            </a: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B050"/>
                </a:solidFill>
                <a:cs typeface="Arial"/>
              </a:rPr>
              <a:t>Key Questions</a:t>
            </a: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B050"/>
                </a:solidFill>
                <a:cs typeface="Arial"/>
              </a:rPr>
              <a:t>PMV Checklist</a:t>
            </a:r>
          </a:p>
          <a:p>
            <a:pPr marL="740664" lvl="4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B050"/>
                </a:solidFill>
                <a:cs typeface="Arial"/>
              </a:rPr>
              <a:t>Entering Air Temperatures (EATs)</a:t>
            </a:r>
          </a:p>
          <a:p>
            <a:pPr marL="454914" lvl="4">
              <a:buClr>
                <a:srgbClr val="152C73"/>
              </a:buClr>
            </a:pPr>
            <a:endParaRPr lang="en-US" sz="1200" dirty="0" smtClean="0">
              <a:solidFill>
                <a:srgbClr val="92D05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chemeClr val="tx2"/>
                </a:solidFill>
                <a:cs typeface="Arial"/>
              </a:rPr>
              <a:t>Application Scenarios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cs typeface="Arial"/>
              </a:rPr>
              <a:t>“Medium-Sized” AHUs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cs typeface="Arial"/>
              </a:rPr>
              <a:t>Custom Form Factors / Dimensions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cs typeface="Arial"/>
              </a:rPr>
              <a:t>Large AHUs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cs typeface="Arial"/>
              </a:rPr>
              <a:t>Benefits</a:t>
            </a:r>
          </a:p>
          <a:p>
            <a:pPr marL="457200" lvl="2">
              <a:buClr>
                <a:srgbClr val="152C73"/>
              </a:buClr>
            </a:pPr>
            <a:endParaRPr lang="en-US" sz="1200" dirty="0" smtClean="0">
              <a:solidFill>
                <a:srgbClr val="FF000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200" dirty="0" smtClean="0">
                <a:solidFill>
                  <a:schemeClr val="accent2"/>
                </a:solidFill>
                <a:cs typeface="Arial"/>
              </a:rPr>
              <a:t>Deep-Dive 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2"/>
                </a:solidFill>
                <a:cs typeface="Arial"/>
              </a:rPr>
              <a:t>Kit Sizes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2"/>
                </a:solidFill>
                <a:cs typeface="Arial"/>
              </a:rPr>
              <a:t>DN Code Settings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2"/>
                </a:solidFill>
                <a:cs typeface="Arial"/>
              </a:rPr>
              <a:t>Control Wiring – Required Connections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  <a:cs typeface="Arial"/>
              </a:rPr>
              <a:t>Control Wiring – </a:t>
            </a:r>
            <a:r>
              <a:rPr lang="en-US" sz="1200" dirty="0" smtClean="0">
                <a:solidFill>
                  <a:schemeClr val="accent2"/>
                </a:solidFill>
                <a:cs typeface="Arial"/>
              </a:rPr>
              <a:t>Optional Connections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2"/>
                </a:solidFill>
                <a:cs typeface="Arial"/>
              </a:rPr>
              <a:t>Factory-Installed Relay Information</a:t>
            </a:r>
            <a:endParaRPr lang="en-US" sz="1200" dirty="0">
              <a:solidFill>
                <a:schemeClr val="accent2"/>
              </a:solidFill>
              <a:cs typeface="Arial"/>
            </a:endParaRPr>
          </a:p>
          <a:p>
            <a:pPr marL="285750" lvl="1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666666"/>
              </a:solidFill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781" y="1199501"/>
            <a:ext cx="4831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CC63F"/>
              </a:buClr>
              <a:buFontTx/>
              <a:buNone/>
            </a:pPr>
            <a:r>
              <a:rPr lang="en-US" altLang="en-US" sz="1500" b="1" cap="all" dirty="0" smtClean="0">
                <a:solidFill>
                  <a:srgbClr val="152C73"/>
                </a:solidFill>
                <a:cs typeface="Arial" pitchFamily="34" charset="0"/>
              </a:rPr>
              <a:t>Course objectives &amp; Table of contents</a:t>
            </a:r>
            <a:endParaRPr lang="en-US" altLang="en-US" sz="1500" b="1" cap="all" dirty="0">
              <a:solidFill>
                <a:srgbClr val="152C73"/>
              </a:solidFill>
              <a:cs typeface="Arial" pitchFamily="34" charset="0"/>
            </a:endParaRPr>
          </a:p>
        </p:txBody>
      </p:sp>
      <p:pic>
        <p:nvPicPr>
          <p:cNvPr id="9" name="図 5"/>
          <p:cNvPicPr>
            <a:picLocks noChangeAspect="1"/>
          </p:cNvPicPr>
          <p:nvPr/>
        </p:nvPicPr>
        <p:blipFill rotWithShape="1">
          <a:blip r:embed="rId3"/>
          <a:srcRect l="53392" t="18002" r="24314" b="13156"/>
          <a:stretch/>
        </p:blipFill>
        <p:spPr>
          <a:xfrm>
            <a:off x="7345988" y="1314382"/>
            <a:ext cx="2064713" cy="49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0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Control Wiring – Optional Connections</a:t>
            </a:r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Deep dive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09" y="1179837"/>
            <a:ext cx="3893640" cy="5290051"/>
          </a:xfrm>
          <a:prstGeom prst="rect">
            <a:avLst/>
          </a:prstGeom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1197799"/>
            <a:ext cx="8359775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None/>
            </a:pPr>
            <a:r>
              <a:rPr lang="en-US" altLang="ja-JP" sz="2000" b="1" dirty="0" smtClean="0">
                <a:solidFill>
                  <a:srgbClr val="152C73"/>
                </a:solidFill>
              </a:rPr>
              <a:t>Reminder:</a:t>
            </a:r>
          </a:p>
          <a:p>
            <a:pPr marL="285750" indent="-285750"/>
            <a:r>
              <a:rPr lang="en-US" altLang="ja-JP" sz="1400" b="1" dirty="0" smtClean="0">
                <a:solidFill>
                  <a:srgbClr val="152C73"/>
                </a:solidFill>
              </a:rPr>
              <a:t>C1,C2 uses familiar CN61 External On/Off input</a:t>
            </a:r>
          </a:p>
          <a:p>
            <a:pPr marL="285750" indent="-285750"/>
            <a:r>
              <a:rPr lang="en-US" altLang="ja-JP" sz="1400" b="1" dirty="0" smtClean="0">
                <a:solidFill>
                  <a:srgbClr val="152C73"/>
                </a:solidFill>
              </a:rPr>
              <a:t>Jumper J01 should be clipped for “switch” behavior; else “pulse” behavior.</a:t>
            </a:r>
            <a:endParaRPr lang="en-US" altLang="ja-JP" sz="1800" b="1" dirty="0" smtClean="0">
              <a:solidFill>
                <a:srgbClr val="152C7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1480" y="2229331"/>
            <a:ext cx="3105149" cy="4140198"/>
            <a:chOff x="252942" y="2229331"/>
            <a:chExt cx="3105149" cy="4140198"/>
          </a:xfrm>
        </p:grpSpPr>
        <p:pic>
          <p:nvPicPr>
            <p:cNvPr id="30" name="Picture 2" descr="C:\Users\cbs2031\Desktop\Tech Support Documents\1- Jobsite Visit Data\4 - TEC\Brain Tree\Pictures\IMG_65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42" y="2229331"/>
              <a:ext cx="3105149" cy="4140198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chemeClr val="accent1"/>
              </a:solidFill>
            </a:ln>
            <a:extLst/>
          </p:spPr>
        </p:pic>
        <p:sp>
          <p:nvSpPr>
            <p:cNvPr id="34" name="Oval 33"/>
            <p:cNvSpPr/>
            <p:nvPr/>
          </p:nvSpPr>
          <p:spPr>
            <a:xfrm>
              <a:off x="442912" y="4281968"/>
              <a:ext cx="524406" cy="5286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22698" y="2249938"/>
            <a:ext cx="3086147" cy="4114862"/>
            <a:chOff x="4212165" y="2233004"/>
            <a:chExt cx="3086147" cy="4114862"/>
          </a:xfrm>
        </p:grpSpPr>
        <p:pic>
          <p:nvPicPr>
            <p:cNvPr id="33" name="Picture 3" descr="C:\Users\cbs2031\Desktop\Tech Support Documents\1- Jobsite Visit Data\4 - TEC\Brain Tree\Pictures\J01 Jumper Disconnecte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165" y="2233004"/>
              <a:ext cx="3086147" cy="4114862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chemeClr val="accent1"/>
              </a:solidFill>
            </a:ln>
            <a:extLst/>
          </p:spPr>
        </p:pic>
        <p:sp>
          <p:nvSpPr>
            <p:cNvPr id="46" name="Oval 45"/>
            <p:cNvSpPr/>
            <p:nvPr/>
          </p:nvSpPr>
          <p:spPr>
            <a:xfrm>
              <a:off x="5374746" y="3419426"/>
              <a:ext cx="524406" cy="5286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Up-Down Arrow 9"/>
          <p:cNvSpPr/>
          <p:nvPr/>
        </p:nvSpPr>
        <p:spPr>
          <a:xfrm rot="3885838">
            <a:off x="6815667" y="1600199"/>
            <a:ext cx="584200" cy="1413933"/>
          </a:xfrm>
          <a:prstGeom prst="upDownArrow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 rot="20399525">
            <a:off x="5457919" y="2874171"/>
            <a:ext cx="3168123" cy="319054"/>
          </a:xfrm>
          <a:prstGeom prst="leftRight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Factory-Installed Relay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Deep dive</a:t>
            </a:r>
            <a:endParaRPr lang="en-US" dirty="0"/>
          </a:p>
        </p:txBody>
      </p:sp>
      <p:pic>
        <p:nvPicPr>
          <p:cNvPr id="2051" name="Picture 4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45" y="1827211"/>
            <a:ext cx="4163012" cy="39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01" y="2259027"/>
            <a:ext cx="6238403" cy="21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33" dirty="0"/>
              <a:t>Qty. (4) factory-installed on DIN rail of PMV controller.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33" dirty="0"/>
              <a:t>Outputs for Fan, Alarm, Thermo-On, and Cooling / Secondary Heat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33" dirty="0"/>
              <a:t>No need to purchase “CN” accessory plugs &amp; pilot relays for these outputs</a:t>
            </a:r>
          </a:p>
          <a:p>
            <a:endParaRPr lang="en-US" sz="1333" dirty="0"/>
          </a:p>
          <a:p>
            <a:pPr lvl="1"/>
            <a:r>
              <a:rPr lang="en-US" sz="1400" b="1" dirty="0"/>
              <a:t>Relay Information:</a:t>
            </a:r>
          </a:p>
          <a:p>
            <a:pPr lvl="1"/>
            <a:r>
              <a:rPr lang="en-US" sz="1333" dirty="0"/>
              <a:t>Make: Schneider</a:t>
            </a:r>
          </a:p>
          <a:p>
            <a:pPr lvl="1"/>
            <a:r>
              <a:rPr lang="en-US" sz="1333" dirty="0"/>
              <a:t>Model: RSL1PVJU</a:t>
            </a:r>
          </a:p>
          <a:p>
            <a:pPr lvl="1"/>
            <a:r>
              <a:rPr lang="en-US" sz="1333" dirty="0"/>
              <a:t>Coil: 12VDC</a:t>
            </a:r>
          </a:p>
          <a:p>
            <a:pPr lvl="1"/>
            <a:r>
              <a:rPr lang="en-US" sz="1333" dirty="0"/>
              <a:t>Contact Load Current:  6A @ 250VAC</a:t>
            </a:r>
          </a:p>
          <a:p>
            <a:pPr lvl="1"/>
            <a:r>
              <a:rPr lang="en-US" sz="1333" dirty="0"/>
              <a:t>Form: SPDT (Note NO, COM, NC in picture.)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9394" y="5606541"/>
            <a:ext cx="5058383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33" dirty="0"/>
          </a:p>
          <a:p>
            <a:r>
              <a:rPr lang="en-US" sz="1200" dirty="0"/>
              <a:t>Link to Schneider page:</a:t>
            </a:r>
          </a:p>
          <a:p>
            <a:r>
              <a:rPr lang="en-US" sz="1067" u="sng" dirty="0">
                <a:hlinkClick r:id="rId4"/>
              </a:rPr>
              <a:t>https://www.schneider-electric.com/en/product/RSL1PVJU/slim-relay-mounted-on-screw-socket-with-led-and-protection-circuit%2C-12-v/</a:t>
            </a:r>
            <a:endParaRPr lang="en-US" sz="1067" dirty="0"/>
          </a:p>
        </p:txBody>
      </p:sp>
      <p:pic>
        <p:nvPicPr>
          <p:cNvPr id="2050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434" y="1152617"/>
            <a:ext cx="1380685" cy="178434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-Right Arrow 6"/>
          <p:cNvSpPr/>
          <p:nvPr/>
        </p:nvSpPr>
        <p:spPr>
          <a:xfrm rot="19426154">
            <a:off x="10328823" y="2758254"/>
            <a:ext cx="877220" cy="143559"/>
          </a:xfrm>
          <a:prstGeom prst="leftRight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64" y="1145115"/>
            <a:ext cx="6604589" cy="53989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Return Air PMV Kit System Schematic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40915" y="1546077"/>
            <a:ext cx="3805613" cy="849673"/>
            <a:chOff x="607977" y="1876893"/>
            <a:chExt cx="2935323" cy="646331"/>
          </a:xfrm>
        </p:grpSpPr>
        <p:cxnSp>
          <p:nvCxnSpPr>
            <p:cNvPr id="19" name="AutoShape 3"/>
            <p:cNvCxnSpPr>
              <a:cxnSpLocks noChangeShapeType="1"/>
            </p:cNvCxnSpPr>
            <p:nvPr/>
          </p:nvCxnSpPr>
          <p:spPr bwMode="auto">
            <a:xfrm>
              <a:off x="636552" y="2014708"/>
              <a:ext cx="876300" cy="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4"/>
            <p:cNvCxnSpPr>
              <a:cxnSpLocks noChangeShapeType="1"/>
            </p:cNvCxnSpPr>
            <p:nvPr/>
          </p:nvCxnSpPr>
          <p:spPr bwMode="auto">
            <a:xfrm>
              <a:off x="627027" y="2376658"/>
              <a:ext cx="876300" cy="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5"/>
            <p:cNvCxnSpPr>
              <a:cxnSpLocks noChangeShapeType="1"/>
            </p:cNvCxnSpPr>
            <p:nvPr/>
          </p:nvCxnSpPr>
          <p:spPr bwMode="auto">
            <a:xfrm>
              <a:off x="607977" y="2195683"/>
              <a:ext cx="876300" cy="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1489194" y="1876893"/>
              <a:ext cx="2054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Refrigerant piping</a:t>
              </a:r>
            </a:p>
            <a:p>
              <a:r>
                <a:rPr lang="en-US" sz="1200" dirty="0" smtClean="0">
                  <a:latin typeface="Calibri" panose="020F0502020204030204" pitchFamily="34" charset="0"/>
                </a:rPr>
                <a:t>Control wiring (Field installed)</a:t>
              </a:r>
            </a:p>
            <a:p>
              <a:r>
                <a:rPr lang="en-US" sz="1200" dirty="0" smtClean="0">
                  <a:latin typeface="Calibri" panose="020F0502020204030204" pitchFamily="34" charset="0"/>
                </a:rPr>
                <a:t>Temperature sensor wiring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819180" y="4628890"/>
            <a:ext cx="2388474" cy="1842931"/>
          </a:xfrm>
          <a:prstGeom prst="rect">
            <a:avLst/>
          </a:prstGeom>
          <a:noFill/>
          <a:ln w="28575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PMV Application Approval Process Flow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078345" y="1208514"/>
            <a:ext cx="5016243" cy="9908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</a:rPr>
              <a:t> Distribution Sales Engineer (external)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Select AHU based on Airside requirements: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050" dirty="0" smtClean="0">
                <a:solidFill>
                  <a:prstClr val="black"/>
                </a:solidFill>
              </a:rPr>
              <a:t>CFM &amp; ESP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050" dirty="0" smtClean="0">
                <a:solidFill>
                  <a:prstClr val="black"/>
                </a:solidFill>
              </a:rPr>
              <a:t>Cooling &amp; Heating Capacities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Send the performance summary to VRF Product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Send expected Control Scheme to VRF Product Group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78346" y="2863544"/>
            <a:ext cx="5016243" cy="10356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</a:rPr>
              <a:t>VRF Product Group (internal)</a:t>
            </a:r>
            <a:endParaRPr lang="en-US" sz="105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Investigate potential PMV Combos that meet Airside &amp; Toshiba requirements using PMV Checklist.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If viable, approval via email: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</a:rPr>
              <a:t>C</a:t>
            </a:r>
            <a:r>
              <a:rPr lang="en-US" sz="1050" dirty="0" smtClean="0">
                <a:solidFill>
                  <a:prstClr val="black"/>
                </a:solidFill>
              </a:rPr>
              <a:t>ontingent upon PMV Checklist (highlighted values)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Include Vroom selection file for double-check of combos and BOM</a:t>
            </a:r>
            <a:endParaRPr lang="en-US" sz="1100" dirty="0" smtClean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78347" y="4697904"/>
            <a:ext cx="5016243" cy="11907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</a:rPr>
              <a:t>Distributor Sales Engineer (external)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Source custom Heat Pump coils based on PMV Checklist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Order equipment: Airside, Toshiba VRF, Custom Coils, Misc. Controls</a:t>
            </a:r>
            <a:endParaRPr lang="en-US" sz="10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prstClr val="black"/>
                </a:solidFill>
              </a:rPr>
              <a:t>Price &amp; Coordinate Additional Labor &amp; Misc. Parts for: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Installing Custom Coil(s)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Installing PMV Kit Piping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Installing PMV Kit-Controller Wiring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519075" y="2293353"/>
            <a:ext cx="0" cy="23217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879" y="1124451"/>
            <a:ext cx="1436971" cy="13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9519075" y="4143749"/>
            <a:ext cx="0" cy="23217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623" y="4549605"/>
            <a:ext cx="2423041" cy="189147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774" y="4569092"/>
            <a:ext cx="1295749" cy="18525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73" y="4427951"/>
            <a:ext cx="1548872" cy="2013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783" y="2763656"/>
            <a:ext cx="1275565" cy="14036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8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Field-Provided Scope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2467" y="1080077"/>
            <a:ext cx="10803467" cy="551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PMV Application is approved by the factory, the following items will need to be sourced, installed, and “owned” by Sales Engineer in distribution &amp; their contractors:</a:t>
            </a:r>
          </a:p>
          <a:p>
            <a:pPr>
              <a:lnSpc>
                <a:spcPct val="107000"/>
              </a:lnSpc>
              <a:spcBef>
                <a:spcPts val="267"/>
              </a:spcBef>
            </a:pPr>
            <a:r>
              <a:rPr lang="en-US" sz="1733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Parts:</a:t>
            </a:r>
          </a:p>
          <a:p>
            <a:pPr marL="1066773" lvl="1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</a:t>
            </a:r>
            <a:r>
              <a:rPr lang="en-US" sz="14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Dx</a:t>
            </a: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Coil(s) per our specifications, rated for Heat Pump duty with R-410A</a:t>
            </a:r>
          </a:p>
          <a:p>
            <a:pPr marL="1066773" lvl="1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Misc. parts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 for PMVs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 for coil sensors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controls for start/stop</a:t>
            </a:r>
          </a:p>
          <a:p>
            <a:pPr marL="1600160" lvl="2" indent="-380990">
              <a:lnSpc>
                <a:spcPct val="107000"/>
              </a:lnSpc>
              <a:spcAft>
                <a:spcPts val="1067"/>
              </a:spcAft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Misc. wiring as needed (i.e. fan </a:t>
            </a:r>
            <a:r>
              <a:rPr lang="en-US" sz="14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prover</a:t>
            </a: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float switches, CNs, etc.)</a:t>
            </a:r>
          </a:p>
          <a:p>
            <a:pPr>
              <a:lnSpc>
                <a:spcPct val="107000"/>
              </a:lnSpc>
              <a:spcBef>
                <a:spcPts val="267"/>
              </a:spcBef>
            </a:pPr>
            <a:r>
              <a:rPr lang="en-US" sz="1733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Labor:</a:t>
            </a:r>
            <a:endParaRPr lang="en-US" sz="1733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66773" lvl="1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Refrigerant Piping for Custom AHU &amp; PMV Kit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Piping from PMV to coil inlet / distributor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Piping from coil gas header to stub-out</a:t>
            </a:r>
          </a:p>
          <a:p>
            <a:pPr marL="1066773" lvl="1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 Coil Sensor Holders &amp; Sensors</a:t>
            </a:r>
          </a:p>
          <a:p>
            <a:pPr marL="1066773" lvl="1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Wiring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208/230V 1ph power to Controller (like “normal” VRF IDU)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Coil Sensors to PMV Controller</a:t>
            </a:r>
          </a:p>
          <a:p>
            <a:pPr marL="1600160" lvl="2" indent="-38099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PMV to PMV Controller</a:t>
            </a:r>
          </a:p>
          <a:p>
            <a:pPr marL="1600160" lvl="2" indent="-380990">
              <a:lnSpc>
                <a:spcPct val="107000"/>
              </a:lnSpc>
              <a:spcAft>
                <a:spcPts val="1067"/>
              </a:spcAft>
              <a:buFont typeface="Courier New" panose="02070309020205020404" pitchFamily="49" charset="0"/>
              <a:buChar char="o"/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Misc. interlocks as needed (i.e. fan proof, float switches to CN inputs)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14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 this is not an all-inclusive list.  Please coordinate project specifics with Carrier Product group.</a:t>
            </a:r>
          </a:p>
        </p:txBody>
      </p:sp>
    </p:spTree>
    <p:extLst>
      <p:ext uri="{BB962C8B-B14F-4D97-AF65-F5344CB8AC3E}">
        <p14:creationId xmlns:p14="http://schemas.microsoft.com/office/powerpoint/2010/main" val="15675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Available Combinations – Normal Coils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385852"/>
              </p:ext>
            </p:extLst>
          </p:nvPr>
        </p:nvGraphicFramePr>
        <p:xfrm>
          <a:off x="1889700" y="1505243"/>
          <a:ext cx="9682600" cy="4321920"/>
        </p:xfrm>
        <a:graphic>
          <a:graphicData uri="http://schemas.openxmlformats.org/drawingml/2006/table">
            <a:tbl>
              <a:tblPr/>
              <a:tblGrid>
                <a:gridCol w="1187138"/>
                <a:gridCol w="2374276"/>
                <a:gridCol w="259686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358615"/>
                <a:gridCol w="420445"/>
                <a:gridCol w="420445"/>
              </a:tblGrid>
              <a:tr h="19476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DX-coil type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(Single-Circuit)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90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9275" marR="9275" marT="92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Code 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048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060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Tonnage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Controller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TCB-IFDA1GUL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rowSpan="14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Dx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-PMV Kit</a:t>
                      </a:r>
                    </a:p>
                  </a:txBody>
                  <a:tcPr marL="9275" marR="9275" marT="92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RBM-A0121GUL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RBM-A0301GUL</a:t>
                      </a:r>
                    </a:p>
                  </a:txBody>
                  <a:tcPr marL="9275" marR="9275" marT="92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RBM-A0601GUL</a:t>
                      </a:r>
                    </a:p>
                  </a:txBody>
                  <a:tcPr marL="9275" marR="9275" marT="92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RBM-A0961GUL</a:t>
                      </a:r>
                    </a:p>
                  </a:txBody>
                  <a:tcPr marL="9275" marR="9275" marT="92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RBM-A1921GUL</a:t>
                      </a:r>
                    </a:p>
                  </a:txBody>
                  <a:tcPr marL="9275" marR="9275" marT="92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65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</a:t>
                      </a:r>
                    </a:p>
                  </a:txBody>
                  <a:tcPr marL="9275" marR="9275" marT="92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Mixing with normal FCU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with PMV Kits 8-ton or less.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4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 Control 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90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 Unit</a:t>
                      </a:r>
                    </a:p>
                  </a:txBody>
                  <a:tcPr marL="9275" marR="9275" marT="92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SMMS-e (Heat Pump)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SHRM-e (Heat Recovery)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4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MCY (Single-Phase Heat Pump 3,4,5 ton)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275" marR="9275" marT="92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275" marR="9275" marT="92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4" y="2633809"/>
            <a:ext cx="1250672" cy="1912791"/>
          </a:xfrm>
          <a:prstGeom prst="rect">
            <a:avLst/>
          </a:prstGeom>
        </p:spPr>
      </p:pic>
      <p:sp>
        <p:nvSpPr>
          <p:cNvPr id="14" name="Text Placeholder 4"/>
          <p:cNvSpPr txBox="1">
            <a:spLocks/>
          </p:cNvSpPr>
          <p:nvPr/>
        </p:nvSpPr>
        <p:spPr>
          <a:xfrm>
            <a:off x="-101599" y="4546600"/>
            <a:ext cx="1908961" cy="394025"/>
          </a:xfrm>
          <a:prstGeom prst="rect">
            <a:avLst/>
          </a:prstGeom>
        </p:spPr>
        <p:txBody>
          <a:bodyPr lIns="130622" tIns="65311" rIns="130622" bIns="65311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Normal (Single-Circuit) Coil</a:t>
            </a:r>
            <a:endParaRPr lang="en-US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Available Combinations – Interlaced &amp; Face-Split Coils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-28737" y="3100156"/>
            <a:ext cx="1908961" cy="394025"/>
          </a:xfrm>
          <a:prstGeom prst="rect">
            <a:avLst/>
          </a:prstGeom>
        </p:spPr>
        <p:txBody>
          <a:bodyPr lIns="130622" tIns="65311" rIns="130622" bIns="65311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Interlaced Coil</a:t>
            </a:r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4" y="1253172"/>
            <a:ext cx="1282172" cy="1847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5" y="3558636"/>
            <a:ext cx="1457930" cy="2004653"/>
          </a:xfrm>
          <a:prstGeom prst="rect">
            <a:avLst/>
          </a:prstGeom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-28737" y="5393949"/>
            <a:ext cx="1908961" cy="394025"/>
          </a:xfrm>
          <a:prstGeom prst="rect">
            <a:avLst/>
          </a:prstGeom>
        </p:spPr>
        <p:txBody>
          <a:bodyPr lIns="130622" tIns="65311" rIns="130622" bIns="65311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Face-Split Coil</a:t>
            </a:r>
            <a:endParaRPr lang="en-US" sz="1100" dirty="0">
              <a:solidFill>
                <a:srgbClr val="0070C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313445"/>
              </p:ext>
            </p:extLst>
          </p:nvPr>
        </p:nvGraphicFramePr>
        <p:xfrm>
          <a:off x="2705505" y="2177162"/>
          <a:ext cx="6870701" cy="2705100"/>
        </p:xfrm>
        <a:graphic>
          <a:graphicData uri="http://schemas.openxmlformats.org/drawingml/2006/table">
            <a:tbl>
              <a:tblPr/>
              <a:tblGrid>
                <a:gridCol w="1228282"/>
                <a:gridCol w="2456564"/>
                <a:gridCol w="268687"/>
                <a:gridCol w="364646"/>
                <a:gridCol w="364646"/>
                <a:gridCol w="364646"/>
                <a:gridCol w="364646"/>
                <a:gridCol w="364646"/>
                <a:gridCol w="364646"/>
                <a:gridCol w="364646"/>
                <a:gridCol w="364646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DX-coil type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Interlaced or Face-Split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Code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Tonnage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Controller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TCB-IFDA1GUL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5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RBM-A0601GUL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RBM-A0961GUL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RBM-A1921GUL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Applied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Mixing with normal FCU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 Control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 Unit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SMMS-e (Heat Pump)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SHRM-e (Heat Recovery)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MCY (Single-Phase Heat Pump 3,4,5 ton)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15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Decision-making tree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899" y="1677631"/>
            <a:ext cx="627380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52C73"/>
              </a:buClr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Will a “normal” Toshiba Carrier IDU suffice?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cs typeface="Arial"/>
              </a:rPr>
              <a:t>If yes, go with that first.</a:t>
            </a: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Is Heat Recovery required?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cs typeface="Arial"/>
              </a:rPr>
              <a:t>If yes, 8 tons max per AHU w PMV kit.</a:t>
            </a:r>
            <a:endParaRPr lang="en-US" sz="1400" dirty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Mixing with “normal” Toshiba Carrier IDUs?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If yes, 8 tons max per AHU w PMV kit.</a:t>
            </a: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Can the project support additional work required?</a:t>
            </a:r>
            <a:endParaRPr lang="en-US" sz="1600" dirty="0">
              <a:solidFill>
                <a:srgbClr val="0070C0"/>
              </a:solidFill>
              <a:cs typeface="Arial"/>
            </a:endParaRP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cs typeface="Arial"/>
              </a:rPr>
              <a:t>Additional field-provided parts, labor, and project management.</a:t>
            </a:r>
            <a:endParaRPr lang="en-US" sz="1400" dirty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endParaRPr lang="en-US" sz="1600" dirty="0" smtClean="0">
              <a:solidFill>
                <a:srgbClr val="0070C0"/>
              </a:solidFill>
              <a:cs typeface="Arial"/>
            </a:endParaRPr>
          </a:p>
          <a:p>
            <a:pPr marL="0" lvl="1">
              <a:buClr>
                <a:srgbClr val="152C73"/>
              </a:buClr>
            </a:pPr>
            <a:r>
              <a:rPr lang="en-US" sz="1600" dirty="0" smtClean="0">
                <a:solidFill>
                  <a:srgbClr val="0070C0"/>
                </a:solidFill>
                <a:cs typeface="Arial"/>
              </a:rPr>
              <a:t>Can we “meet the numbers”?</a:t>
            </a:r>
          </a:p>
          <a:p>
            <a:pPr marL="742950" lvl="2" indent="-285750"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cs typeface="Arial"/>
              </a:rPr>
              <a:t>See PMV Checklist…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00" y="1253173"/>
            <a:ext cx="3810000" cy="3810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081798" y="2039193"/>
            <a:ext cx="2208002" cy="881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7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Decision-making tree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PMV Checklist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38357-EEC0-984A-A477-0F68C0D96EB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767" y="3068184"/>
            <a:ext cx="5689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rgbClr val="152C73"/>
              </a:buClr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The PMV Checklist is used by Carrier VRF Product Group in approval process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Yellow cells are critical metrics that are required for approval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Green cells are metrics verified within range</a:t>
            </a:r>
          </a:p>
          <a:p>
            <a:pPr marL="171450" lvl="1" indent="-171450">
              <a:lnSpc>
                <a:spcPct val="150000"/>
              </a:lnSpc>
              <a:buClr>
                <a:srgbClr val="152C73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  <a:cs typeface="Arial"/>
              </a:rPr>
              <a:t>Orange cells are FYI on PMV &amp; Controller Kit quantities</a:t>
            </a:r>
            <a:endParaRPr lang="en-US" sz="1200" dirty="0">
              <a:solidFill>
                <a:srgbClr val="0070C0"/>
              </a:solidFill>
              <a:cs typeface="Arial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13959"/>
              </p:ext>
            </p:extLst>
          </p:nvPr>
        </p:nvGraphicFramePr>
        <p:xfrm>
          <a:off x="5622865" y="1222845"/>
          <a:ext cx="4581192" cy="5291242"/>
        </p:xfrm>
        <a:graphic>
          <a:graphicData uri="http://schemas.openxmlformats.org/drawingml/2006/table">
            <a:tbl>
              <a:tblPr/>
              <a:tblGrid>
                <a:gridCol w="636078"/>
                <a:gridCol w="1315038"/>
                <a:gridCol w="1315038"/>
                <a:gridCol w="1315038"/>
              </a:tblGrid>
              <a:tr h="15576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Job Name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Example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355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Job Location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Memphis, TN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576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System Tag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AHU-12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Area Served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Jungle Room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Capacity code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Tonnage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 Volume (cfm)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Standard: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Standard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4,950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Min: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Min.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3,960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Max: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Max.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5,940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Coil internal volume (inch3)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Standard: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Standard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610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Min: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Min.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519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Max: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Max.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702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Enter Project Requirements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Nominal Tons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CFM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6,000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CFM / ton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 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CFM % over/under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101%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Total Cooling (MBH)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201.5 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Sensible Cooling (MBH)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131.1 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Sensible Ratio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EAT Cooling (DB)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80.0 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EAT Cooling (WB)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67.0 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Heating (MBH)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EAT Heating (DB)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 Type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Return Air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Coil Config.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Normal (Single-Circuit)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Enter Actual</a:t>
                      </a:r>
                    </a:p>
                  </a:txBody>
                  <a:tcPr marL="6679" marR="6679" marT="6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Custom Coil Internal Volume (inch3)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692.00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355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Controller Quantities: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103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TCB-IFDA1GUL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(RA Control)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355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Dx Kit Model: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Coil Capacity (MBH)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Kit Quantities: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RBM-A1921GUL</a:t>
                      </a:r>
                    </a:p>
                  </a:txBody>
                  <a:tcPr marL="6679" marR="6679" marT="6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79" marR="6679" marT="66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6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2082</Words>
  <Application>Microsoft Office PowerPoint</Application>
  <PresentationFormat>Widescreen</PresentationFormat>
  <Paragraphs>803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MS PGothic</vt:lpstr>
      <vt:lpstr>MS PGothic</vt:lpstr>
      <vt:lpstr>Arial</vt:lpstr>
      <vt:lpstr>Calibri</vt:lpstr>
      <vt:lpstr>Calibri Light</vt:lpstr>
      <vt:lpstr>Courier New</vt:lpstr>
      <vt:lpstr>News Gothic Std</vt:lpstr>
      <vt:lpstr>Symbol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Technologies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Matthew.Morris@Carrier.com</dc:creator>
  <cp:lastModifiedBy>Ritesh Shah</cp:lastModifiedBy>
  <cp:revision>81</cp:revision>
  <dcterms:created xsi:type="dcterms:W3CDTF">2019-07-29T14:25:50Z</dcterms:created>
  <dcterms:modified xsi:type="dcterms:W3CDTF">2019-12-17T19:45:58Z</dcterms:modified>
</cp:coreProperties>
</file>